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317" r:id="rId4"/>
    <p:sldId id="335" r:id="rId5"/>
    <p:sldId id="321" r:id="rId6"/>
    <p:sldId id="292" r:id="rId7"/>
    <p:sldId id="322" r:id="rId8"/>
    <p:sldId id="302" r:id="rId9"/>
    <p:sldId id="301" r:id="rId10"/>
    <p:sldId id="340" r:id="rId11"/>
    <p:sldId id="307" r:id="rId12"/>
    <p:sldId id="339" r:id="rId13"/>
    <p:sldId id="326" r:id="rId14"/>
    <p:sldId id="320" r:id="rId15"/>
    <p:sldId id="327" r:id="rId16"/>
    <p:sldId id="341" r:id="rId17"/>
    <p:sldId id="328" r:id="rId18"/>
    <p:sldId id="314" r:id="rId19"/>
  </p:sldIdLst>
  <p:sldSz cx="9144000" cy="6858000" type="screen4x3"/>
  <p:notesSz cx="9929813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AF43"/>
    <a:srgbClr val="FF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0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1734" y="72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gnus\Dropbox\SerbiaCC\Result%202%20Baseline%20Scenarios\GEM-E3_economy&amp;population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gnus\Dropbox\SerbiaCC\Result%202%20Baseline%20Scenarios\GEM-E3_economy&amp;popul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a\Dropbox\SerbiaCC\Result%202%20Baseline%20Scenarios\GEME3\GEMe3-March29\FullTimeSeries_1995_2050_Serbia_vv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gnus\Dropbox\E3M_SERBIA_EUROPEAID_R2%20REPORT\REPORT_D3_FILES_RS_V8nolinks.xlsm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RS!$B$10</c:f>
              <c:strCache>
                <c:ptCount val="1"/>
                <c:pt idx="0">
                  <c:v>GDP per capita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cat>
            <c:numRef>
              <c:f>RS!$G$12:$BF$12</c:f>
              <c:numCache>
                <c:formatCode>General</c:formatCode>
                <c:ptCount val="5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  <c:pt idx="27">
                  <c:v>2026</c:v>
                </c:pt>
                <c:pt idx="28">
                  <c:v>2027</c:v>
                </c:pt>
                <c:pt idx="29">
                  <c:v>2028</c:v>
                </c:pt>
                <c:pt idx="30">
                  <c:v>2029</c:v>
                </c:pt>
                <c:pt idx="31">
                  <c:v>2030</c:v>
                </c:pt>
                <c:pt idx="32">
                  <c:v>2031</c:v>
                </c:pt>
                <c:pt idx="33">
                  <c:v>2032</c:v>
                </c:pt>
                <c:pt idx="34">
                  <c:v>2033</c:v>
                </c:pt>
                <c:pt idx="35">
                  <c:v>2034</c:v>
                </c:pt>
                <c:pt idx="36">
                  <c:v>2035</c:v>
                </c:pt>
                <c:pt idx="37">
                  <c:v>2036</c:v>
                </c:pt>
                <c:pt idx="38">
                  <c:v>2037</c:v>
                </c:pt>
                <c:pt idx="39">
                  <c:v>2038</c:v>
                </c:pt>
                <c:pt idx="40">
                  <c:v>2039</c:v>
                </c:pt>
                <c:pt idx="41">
                  <c:v>2040</c:v>
                </c:pt>
                <c:pt idx="42">
                  <c:v>2041</c:v>
                </c:pt>
                <c:pt idx="43">
                  <c:v>2042</c:v>
                </c:pt>
                <c:pt idx="44">
                  <c:v>2043</c:v>
                </c:pt>
                <c:pt idx="45">
                  <c:v>2044</c:v>
                </c:pt>
                <c:pt idx="46">
                  <c:v>2045</c:v>
                </c:pt>
                <c:pt idx="47">
                  <c:v>2046</c:v>
                </c:pt>
                <c:pt idx="48">
                  <c:v>2047</c:v>
                </c:pt>
                <c:pt idx="49">
                  <c:v>2048</c:v>
                </c:pt>
                <c:pt idx="50">
                  <c:v>2049</c:v>
                </c:pt>
                <c:pt idx="51">
                  <c:v>2050</c:v>
                </c:pt>
              </c:numCache>
            </c:numRef>
          </c:cat>
          <c:val>
            <c:numRef>
              <c:f>RS!$G$10:$BF$10</c:f>
              <c:numCache>
                <c:formatCode>_(* #,##0_);_(* \(#,##0\);_(* "-"??_);_(@_)</c:formatCode>
                <c:ptCount val="52"/>
                <c:pt idx="0">
                  <c:v>2372.5878310836306</c:v>
                </c:pt>
                <c:pt idx="1">
                  <c:v>2565.1332527093687</c:v>
                </c:pt>
                <c:pt idx="2">
                  <c:v>2701.5329913538631</c:v>
                </c:pt>
                <c:pt idx="3">
                  <c:v>2894.7794265252273</c:v>
                </c:pt>
                <c:pt idx="4">
                  <c:v>3027.1189726012226</c:v>
                </c:pt>
                <c:pt idx="5">
                  <c:v>3310.0976498417795</c:v>
                </c:pt>
                <c:pt idx="6">
                  <c:v>3500.150884181302</c:v>
                </c:pt>
                <c:pt idx="7">
                  <c:v>3686.923160730064</c:v>
                </c:pt>
                <c:pt idx="8">
                  <c:v>3918.7169008108117</c:v>
                </c:pt>
                <c:pt idx="9">
                  <c:v>4147.0464965955498</c:v>
                </c:pt>
                <c:pt idx="10">
                  <c:v>4034.5677133968561</c:v>
                </c:pt>
                <c:pt idx="11">
                  <c:v>4073.8491656330229</c:v>
                </c:pt>
                <c:pt idx="12">
                  <c:v>4162.3382811038036</c:v>
                </c:pt>
                <c:pt idx="13">
                  <c:v>4140.0101348977896</c:v>
                </c:pt>
                <c:pt idx="14">
                  <c:v>4267.2670979133209</c:v>
                </c:pt>
                <c:pt idx="15">
                  <c:v>4209.488524798443</c:v>
                </c:pt>
                <c:pt idx="16">
                  <c:v>4260.6726954780261</c:v>
                </c:pt>
                <c:pt idx="17">
                  <c:v>4356.3431794931248</c:v>
                </c:pt>
                <c:pt idx="18">
                  <c:v>4470.6737070486197</c:v>
                </c:pt>
                <c:pt idx="19">
                  <c:v>4644.1546461741746</c:v>
                </c:pt>
                <c:pt idx="20">
                  <c:v>4824.4337813543507</c:v>
                </c:pt>
                <c:pt idx="21">
                  <c:v>5035.9893233729908</c:v>
                </c:pt>
                <c:pt idx="22">
                  <c:v>5256.8955433216652</c:v>
                </c:pt>
                <c:pt idx="23">
                  <c:v>5448.6361688742918</c:v>
                </c:pt>
                <c:pt idx="24">
                  <c:v>5628.8328182856085</c:v>
                </c:pt>
                <c:pt idx="25">
                  <c:v>5811.5692158064885</c:v>
                </c:pt>
                <c:pt idx="26">
                  <c:v>5996.7787499793922</c:v>
                </c:pt>
                <c:pt idx="27">
                  <c:v>6184.3934587958292</c:v>
                </c:pt>
                <c:pt idx="28">
                  <c:v>6368.7311972152065</c:v>
                </c:pt>
                <c:pt idx="29">
                  <c:v>6554.978370830896</c:v>
                </c:pt>
                <c:pt idx="30">
                  <c:v>6743.0563589956373</c:v>
                </c:pt>
                <c:pt idx="31">
                  <c:v>6932.8859642570342</c:v>
                </c:pt>
                <c:pt idx="32">
                  <c:v>7124.3875520880674</c:v>
                </c:pt>
                <c:pt idx="33">
                  <c:v>7311.1609846822721</c:v>
                </c:pt>
                <c:pt idx="34">
                  <c:v>7499.1012878942129</c:v>
                </c:pt>
                <c:pt idx="35">
                  <c:v>7688.1238901106763</c:v>
                </c:pt>
                <c:pt idx="36">
                  <c:v>7878.1445672073733</c:v>
                </c:pt>
                <c:pt idx="37">
                  <c:v>8065.2934907228355</c:v>
                </c:pt>
                <c:pt idx="38">
                  <c:v>8234.4837625460295</c:v>
                </c:pt>
                <c:pt idx="39">
                  <c:v>8399.9530084545513</c:v>
                </c:pt>
                <c:pt idx="40">
                  <c:v>8554.4978909729398</c:v>
                </c:pt>
                <c:pt idx="41">
                  <c:v>8698.5363099239657</c:v>
                </c:pt>
                <c:pt idx="42">
                  <c:v>8832.5122095313309</c:v>
                </c:pt>
                <c:pt idx="43">
                  <c:v>8962.9153320239857</c:v>
                </c:pt>
                <c:pt idx="44">
                  <c:v>9084.3375414747206</c:v>
                </c:pt>
                <c:pt idx="45">
                  <c:v>9197.2352048228458</c:v>
                </c:pt>
                <c:pt idx="46">
                  <c:v>9302.0638846180991</c:v>
                </c:pt>
                <c:pt idx="47">
                  <c:v>9399.2739263961666</c:v>
                </c:pt>
                <c:pt idx="48">
                  <c:v>9492.3799573271062</c:v>
                </c:pt>
                <c:pt idx="49">
                  <c:v>9581.496279993622</c:v>
                </c:pt>
                <c:pt idx="50">
                  <c:v>9666.7391426330396</c:v>
                </c:pt>
                <c:pt idx="51">
                  <c:v>9748.2260669189618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0F0-4A15-A5C2-4D864F0E3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23349376"/>
        <c:axId val="-1623351008"/>
      </c:lineChart>
      <c:catAx>
        <c:axId val="-1623349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51008"/>
        <c:crosses val="autoZero"/>
        <c:auto val="1"/>
        <c:lblAlgn val="ctr"/>
        <c:lblOffset val="100"/>
        <c:tickMarkSkip val="2"/>
        <c:noMultiLvlLbl val="0"/>
      </c:catAx>
      <c:valAx>
        <c:axId val="-162335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/>
                  <a:t>EUR /capita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4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RS!$B$42</c:f>
              <c:strCache>
                <c:ptCount val="1"/>
                <c:pt idx="0">
                  <c:v>Total GVA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cat>
            <c:numRef>
              <c:f>RS!$C$12:$BF$12</c:f>
              <c:numCache>
                <c:formatCode>General</c:formatCode>
                <c:ptCount val="5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  <c:pt idx="31">
                  <c:v>2026</c:v>
                </c:pt>
                <c:pt idx="32">
                  <c:v>2027</c:v>
                </c:pt>
                <c:pt idx="33">
                  <c:v>2028</c:v>
                </c:pt>
                <c:pt idx="34">
                  <c:v>2029</c:v>
                </c:pt>
                <c:pt idx="35">
                  <c:v>2030</c:v>
                </c:pt>
                <c:pt idx="36">
                  <c:v>2031</c:v>
                </c:pt>
                <c:pt idx="37">
                  <c:v>2032</c:v>
                </c:pt>
                <c:pt idx="38">
                  <c:v>2033</c:v>
                </c:pt>
                <c:pt idx="39">
                  <c:v>2034</c:v>
                </c:pt>
                <c:pt idx="40">
                  <c:v>2035</c:v>
                </c:pt>
                <c:pt idx="41">
                  <c:v>2036</c:v>
                </c:pt>
                <c:pt idx="42">
                  <c:v>2037</c:v>
                </c:pt>
                <c:pt idx="43">
                  <c:v>2038</c:v>
                </c:pt>
                <c:pt idx="44">
                  <c:v>2039</c:v>
                </c:pt>
                <c:pt idx="45">
                  <c:v>2040</c:v>
                </c:pt>
                <c:pt idx="46">
                  <c:v>2041</c:v>
                </c:pt>
                <c:pt idx="47">
                  <c:v>2042</c:v>
                </c:pt>
                <c:pt idx="48">
                  <c:v>2043</c:v>
                </c:pt>
                <c:pt idx="49">
                  <c:v>2044</c:v>
                </c:pt>
                <c:pt idx="50">
                  <c:v>2045</c:v>
                </c:pt>
                <c:pt idx="51">
                  <c:v>2046</c:v>
                </c:pt>
                <c:pt idx="52">
                  <c:v>2047</c:v>
                </c:pt>
                <c:pt idx="53">
                  <c:v>2048</c:v>
                </c:pt>
                <c:pt idx="54">
                  <c:v>2049</c:v>
                </c:pt>
                <c:pt idx="55">
                  <c:v>2050</c:v>
                </c:pt>
              </c:numCache>
            </c:numRef>
          </c:cat>
          <c:val>
            <c:numRef>
              <c:f>RS!$C$42:$BF$42</c:f>
              <c:numCache>
                <c:formatCode>_(* #,##0_);_(* \(#,##0\);_(* "-"??_);_(@_)</c:formatCode>
                <c:ptCount val="56"/>
                <c:pt idx="0">
                  <c:v>17697.42600012806</c:v>
                </c:pt>
                <c:pt idx="1">
                  <c:v>17943.631796393507</c:v>
                </c:pt>
                <c:pt idx="2">
                  <c:v>19100.144202170304</c:v>
                </c:pt>
                <c:pt idx="3">
                  <c:v>19499.301061197282</c:v>
                </c:pt>
                <c:pt idx="4">
                  <c:v>17274.102866296282</c:v>
                </c:pt>
                <c:pt idx="5">
                  <c:v>18562.662557899908</c:v>
                </c:pt>
                <c:pt idx="6">
                  <c:v>18209.863623146914</c:v>
                </c:pt>
                <c:pt idx="7">
                  <c:v>18668.370199701272</c:v>
                </c:pt>
                <c:pt idx="8">
                  <c:v>19414.312406891011</c:v>
                </c:pt>
                <c:pt idx="9">
                  <c:v>21075.676609538372</c:v>
                </c:pt>
                <c:pt idx="10">
                  <c:v>22096.141579346451</c:v>
                </c:pt>
                <c:pt idx="11">
                  <c:v>23089.553568400679</c:v>
                </c:pt>
                <c:pt idx="12">
                  <c:v>24322.576161356465</c:v>
                </c:pt>
                <c:pt idx="13">
                  <c:v>25501.657800092282</c:v>
                </c:pt>
                <c:pt idx="14">
                  <c:v>24622.099112442607</c:v>
                </c:pt>
                <c:pt idx="15">
                  <c:v>24818.400000000001</c:v>
                </c:pt>
                <c:pt idx="16">
                  <c:v>25181.527743481838</c:v>
                </c:pt>
                <c:pt idx="17">
                  <c:v>24980.08115962637</c:v>
                </c:pt>
                <c:pt idx="18">
                  <c:v>25799.623243019996</c:v>
                </c:pt>
                <c:pt idx="19">
                  <c:v>25276.636129358245</c:v>
                </c:pt>
                <c:pt idx="20">
                  <c:v>25461.673801776895</c:v>
                </c:pt>
                <c:pt idx="21">
                  <c:v>25907.256293394508</c:v>
                </c:pt>
                <c:pt idx="22">
                  <c:v>26490.169376551443</c:v>
                </c:pt>
                <c:pt idx="23">
                  <c:v>27417.322084261505</c:v>
                </c:pt>
                <c:pt idx="24">
                  <c:v>28376.932229926821</c:v>
                </c:pt>
                <c:pt idx="25">
                  <c:v>29512.004953395372</c:v>
                </c:pt>
                <c:pt idx="26">
                  <c:v>30692.490369506646</c:v>
                </c:pt>
                <c:pt idx="27">
                  <c:v>31736.039654760956</c:v>
                </c:pt>
                <c:pt idx="28">
                  <c:v>32707.166760767603</c:v>
                </c:pt>
                <c:pt idx="29">
                  <c:v>33687.993613035229</c:v>
                </c:pt>
                <c:pt idx="30">
                  <c:v>34678.028830602067</c:v>
                </c:pt>
                <c:pt idx="31">
                  <c:v>35676.77695458394</c:v>
                </c:pt>
                <c:pt idx="32">
                  <c:v>36683.73937285244</c:v>
                </c:pt>
                <c:pt idx="33">
                  <c:v>37698.415222576798</c:v>
                </c:pt>
                <c:pt idx="34">
                  <c:v>38720.30226872093</c:v>
                </c:pt>
                <c:pt idx="35">
                  <c:v>39748.897756781254</c:v>
                </c:pt>
                <c:pt idx="36">
                  <c:v>40783.699238240864</c:v>
                </c:pt>
                <c:pt idx="37">
                  <c:v>41824.205367401562</c:v>
                </c:pt>
                <c:pt idx="38">
                  <c:v>42869.91666843593</c:v>
                </c:pt>
                <c:pt idx="39">
                  <c:v>43920.336271676875</c:v>
                </c:pt>
                <c:pt idx="40">
                  <c:v>44974.970618329986</c:v>
                </c:pt>
                <c:pt idx="41">
                  <c:v>46011.730959188717</c:v>
                </c:pt>
                <c:pt idx="42">
                  <c:v>47029.964250466801</c:v>
                </c:pt>
                <c:pt idx="43">
                  <c:v>48029.100238563471</c:v>
                </c:pt>
                <c:pt idx="44">
                  <c:v>48967.833555203659</c:v>
                </c:pt>
                <c:pt idx="45">
                  <c:v>49848.34802763279</c:v>
                </c:pt>
                <c:pt idx="46">
                  <c:v>50672.987665208144</c:v>
                </c:pt>
                <c:pt idx="47">
                  <c:v>51444.206760114554</c:v>
                </c:pt>
                <c:pt idx="48">
                  <c:v>52164.526912753128</c:v>
                </c:pt>
                <c:pt idx="49">
                  <c:v>52836.500481132964</c:v>
                </c:pt>
                <c:pt idx="50">
                  <c:v>53462.679901529547</c:v>
                </c:pt>
                <c:pt idx="51">
                  <c:v>54045.592305644932</c:v>
                </c:pt>
                <c:pt idx="52">
                  <c:v>54605.396900003288</c:v>
                </c:pt>
                <c:pt idx="53">
                  <c:v>55142.719801269421</c:v>
                </c:pt>
                <c:pt idx="54">
                  <c:v>55658.199506132703</c:v>
                </c:pt>
                <c:pt idx="55">
                  <c:v>56152.483044197928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C91-4091-A7B6-C81E1596C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3348832"/>
        <c:axId val="-1623348288"/>
      </c:lineChart>
      <c:lineChart>
        <c:grouping val="standard"/>
        <c:varyColors val="0"/>
        <c:ser>
          <c:idx val="2"/>
          <c:order val="1"/>
          <c:tx>
            <c:strRef>
              <c:f>RS!$B$78</c:f>
              <c:strCache>
                <c:ptCount val="1"/>
                <c:pt idx="0">
                  <c:v>Total GVA</c:v>
                </c:pt>
              </c:strCache>
            </c:strRef>
          </c:tx>
          <c:spPr>
            <a:ln w="12700" cap="flat" cmpd="dbl" algn="ctr">
              <a:solidFill>
                <a:schemeClr val="accent3"/>
              </a:solidFill>
              <a:prstDash val="dash"/>
              <a:miter lim="800000"/>
            </a:ln>
            <a:effectLst/>
          </c:spPr>
          <c:marker>
            <c:symbol val="none"/>
          </c:marker>
          <c:val>
            <c:numRef>
              <c:f>RS!$C$78:$BF$78</c:f>
              <c:numCache>
                <c:formatCode>_(* #,##0.0_);_(* \(#,##0.0\);_(* "-"??_);_(@_)</c:formatCode>
                <c:ptCount val="56"/>
                <c:pt idx="1">
                  <c:v>1.3911955120686326</c:v>
                </c:pt>
                <c:pt idx="2">
                  <c:v>6.4452526606639582</c:v>
                </c:pt>
                <c:pt idx="3">
                  <c:v>2.0898107092909957</c:v>
                </c:pt>
                <c:pt idx="4">
                  <c:v>-11.411681823452858</c:v>
                </c:pt>
                <c:pt idx="5">
                  <c:v>7.4594883541984291</c:v>
                </c:pt>
                <c:pt idx="6">
                  <c:v>-1.900583677867107</c:v>
                </c:pt>
                <c:pt idx="7">
                  <c:v>2.5179023085683205</c:v>
                </c:pt>
                <c:pt idx="8">
                  <c:v>3.9957543117592254</c:v>
                </c:pt>
                <c:pt idx="9">
                  <c:v>8.5574197418275091</c:v>
                </c:pt>
                <c:pt idx="10">
                  <c:v>4.8419084649754085</c:v>
                </c:pt>
                <c:pt idx="11">
                  <c:v>4.4958618023283492</c:v>
                </c:pt>
                <c:pt idx="12">
                  <c:v>5.3401751112383655</c:v>
                </c:pt>
                <c:pt idx="13">
                  <c:v>4.8476840237389629</c:v>
                </c:pt>
                <c:pt idx="14">
                  <c:v>-3.4490255282403348</c:v>
                </c:pt>
                <c:pt idx="15">
                  <c:v>0.79725488335067318</c:v>
                </c:pt>
                <c:pt idx="16">
                  <c:v>1.4631392172010926</c:v>
                </c:pt>
                <c:pt idx="17">
                  <c:v>-0.79997761020520475</c:v>
                </c:pt>
                <c:pt idx="18">
                  <c:v>3.2807823087388499</c:v>
                </c:pt>
                <c:pt idx="19">
                  <c:v>-2.0271114377735877</c:v>
                </c:pt>
                <c:pt idx="20">
                  <c:v>0.73205022801168251</c:v>
                </c:pt>
                <c:pt idx="21">
                  <c:v>1.7500125682488266</c:v>
                </c:pt>
                <c:pt idx="22">
                  <c:v>2.2499992919186917</c:v>
                </c:pt>
                <c:pt idx="23">
                  <c:v>3.4999878427759645</c:v>
                </c:pt>
                <c:pt idx="24">
                  <c:v>3.5000141250708161</c:v>
                </c:pt>
                <c:pt idx="25">
                  <c:v>3.9999839104224444</c:v>
                </c:pt>
                <c:pt idx="26">
                  <c:v>4.0000176808572263</c:v>
                </c:pt>
                <c:pt idx="27">
                  <c:v>3.4000150287286202</c:v>
                </c:pt>
                <c:pt idx="28">
                  <c:v>3.0600135258558092</c:v>
                </c:pt>
                <c:pt idx="29">
                  <c:v>2.9988132553386837</c:v>
                </c:pt>
                <c:pt idx="30">
                  <c:v>2.9388369902318967</c:v>
                </c:pt>
                <c:pt idx="31">
                  <c:v>2.8800602504272632</c:v>
                </c:pt>
                <c:pt idx="32">
                  <c:v>2.8224590454186682</c:v>
                </c:pt>
                <c:pt idx="33">
                  <c:v>2.7660098645103215</c:v>
                </c:pt>
                <c:pt idx="34">
                  <c:v>2.7106896672201453</c:v>
                </c:pt>
                <c:pt idx="35">
                  <c:v>2.6564758738757188</c:v>
                </c:pt>
                <c:pt idx="36">
                  <c:v>2.6033463563982062</c:v>
                </c:pt>
                <c:pt idx="37">
                  <c:v>2.5512794292702701</c:v>
                </c:pt>
                <c:pt idx="38">
                  <c:v>2.5002538406848185</c:v>
                </c:pt>
                <c:pt idx="39">
                  <c:v>2.4502487638711656</c:v>
                </c:pt>
                <c:pt idx="40">
                  <c:v>2.4012437885936988</c:v>
                </c:pt>
                <c:pt idx="41">
                  <c:v>2.3051940370500068</c:v>
                </c:pt>
                <c:pt idx="42">
                  <c:v>2.2129862755679186</c:v>
                </c:pt>
                <c:pt idx="43">
                  <c:v>2.1244668245452791</c:v>
                </c:pt>
                <c:pt idx="44">
                  <c:v>1.954509478581623</c:v>
                </c:pt>
                <c:pt idx="45">
                  <c:v>1.7981487202951119</c:v>
                </c:pt>
                <c:pt idx="46">
                  <c:v>1.654296822671486</c:v>
                </c:pt>
                <c:pt idx="47">
                  <c:v>1.5219530768578071</c:v>
                </c:pt>
                <c:pt idx="48">
                  <c:v>1.4001968307091328</c:v>
                </c:pt>
                <c:pt idx="49">
                  <c:v>1.2881810842523933</c:v>
                </c:pt>
                <c:pt idx="50">
                  <c:v>1.1851265975122205</c:v>
                </c:pt>
                <c:pt idx="51">
                  <c:v>1.09031646971125</c:v>
                </c:pt>
                <c:pt idx="52">
                  <c:v>1.0358006462256597</c:v>
                </c:pt>
                <c:pt idx="53">
                  <c:v>0.98401061391442113</c:v>
                </c:pt>
                <c:pt idx="54">
                  <c:v>0.93481008321867343</c:v>
                </c:pt>
                <c:pt idx="55">
                  <c:v>0.88806957905773753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C91-4091-A7B6-C81E1596C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3354816"/>
        <c:axId val="-1623359168"/>
      </c:lineChart>
      <c:catAx>
        <c:axId val="-1623348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48288"/>
        <c:crosses val="autoZero"/>
        <c:auto val="1"/>
        <c:lblAlgn val="ctr"/>
        <c:lblOffset val="100"/>
        <c:tickMarkSkip val="2"/>
        <c:noMultiLvlLbl val="0"/>
      </c:catAx>
      <c:valAx>
        <c:axId val="-162334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 € (volumes in constant prices of year 2015)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48832"/>
        <c:crosses val="autoZero"/>
        <c:crossBetween val="between"/>
      </c:valAx>
      <c:valAx>
        <c:axId val="-1623359168"/>
        <c:scaling>
          <c:orientation val="minMax"/>
        </c:scaling>
        <c:delete val="0"/>
        <c:axPos val="r"/>
        <c:numFmt formatCode="_(* #,##0.0_);_(* \(#,##0.0\);_(* &quot;-&quot;??_);_(@_)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54816"/>
        <c:crosses val="max"/>
        <c:crossBetween val="between"/>
      </c:valAx>
      <c:catAx>
        <c:axId val="-1623354816"/>
        <c:scaling>
          <c:orientation val="minMax"/>
        </c:scaling>
        <c:delete val="1"/>
        <c:axPos val="b"/>
        <c:majorTickMark val="out"/>
        <c:minorTickMark val="none"/>
        <c:tickLblPos val="nextTo"/>
        <c:crossAx val="-1623359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RS!$B$31</c:f>
              <c:strCache>
                <c:ptCount val="1"/>
                <c:pt idx="0">
                  <c:v>Cement and derived products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cat>
            <c:numRef>
              <c:f>RS!$C$12:$BF$12</c:f>
              <c:numCache>
                <c:formatCode>General</c:formatCode>
                <c:ptCount val="5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  <c:pt idx="31">
                  <c:v>2026</c:v>
                </c:pt>
                <c:pt idx="32">
                  <c:v>2027</c:v>
                </c:pt>
                <c:pt idx="33">
                  <c:v>2028</c:v>
                </c:pt>
                <c:pt idx="34">
                  <c:v>2029</c:v>
                </c:pt>
                <c:pt idx="35">
                  <c:v>2030</c:v>
                </c:pt>
                <c:pt idx="36">
                  <c:v>2031</c:v>
                </c:pt>
                <c:pt idx="37">
                  <c:v>2032</c:v>
                </c:pt>
                <c:pt idx="38">
                  <c:v>2033</c:v>
                </c:pt>
                <c:pt idx="39">
                  <c:v>2034</c:v>
                </c:pt>
                <c:pt idx="40">
                  <c:v>2035</c:v>
                </c:pt>
                <c:pt idx="41">
                  <c:v>2036</c:v>
                </c:pt>
                <c:pt idx="42">
                  <c:v>2037</c:v>
                </c:pt>
                <c:pt idx="43">
                  <c:v>2038</c:v>
                </c:pt>
                <c:pt idx="44">
                  <c:v>2039</c:v>
                </c:pt>
                <c:pt idx="45">
                  <c:v>2040</c:v>
                </c:pt>
                <c:pt idx="46">
                  <c:v>2041</c:v>
                </c:pt>
                <c:pt idx="47">
                  <c:v>2042</c:v>
                </c:pt>
                <c:pt idx="48">
                  <c:v>2043</c:v>
                </c:pt>
                <c:pt idx="49">
                  <c:v>2044</c:v>
                </c:pt>
                <c:pt idx="50">
                  <c:v>2045</c:v>
                </c:pt>
                <c:pt idx="51">
                  <c:v>2046</c:v>
                </c:pt>
                <c:pt idx="52">
                  <c:v>2047</c:v>
                </c:pt>
                <c:pt idx="53">
                  <c:v>2048</c:v>
                </c:pt>
                <c:pt idx="54">
                  <c:v>2049</c:v>
                </c:pt>
                <c:pt idx="55">
                  <c:v>2050</c:v>
                </c:pt>
              </c:numCache>
            </c:numRef>
          </c:cat>
          <c:val>
            <c:numRef>
              <c:f>RS!$C$31:$BF$31</c:f>
              <c:numCache>
                <c:formatCode>_(* #,##0_);_(* \(#,##0\);_(* "-"??_);_(@_)</c:formatCode>
                <c:ptCount val="56"/>
                <c:pt idx="0">
                  <c:v>179.80069364079699</c:v>
                </c:pt>
                <c:pt idx="1">
                  <c:v>220.73554032266878</c:v>
                </c:pt>
                <c:pt idx="2">
                  <c:v>211.63358406966123</c:v>
                </c:pt>
                <c:pt idx="3">
                  <c:v>207.01747432660787</c:v>
                </c:pt>
                <c:pt idx="4">
                  <c:v>146.41287944671669</c:v>
                </c:pt>
                <c:pt idx="5">
                  <c:v>211.78930103796412</c:v>
                </c:pt>
                <c:pt idx="6">
                  <c:v>198.70383522563333</c:v>
                </c:pt>
                <c:pt idx="7">
                  <c:v>193.10775667725113</c:v>
                </c:pt>
                <c:pt idx="8">
                  <c:v>169.32273840826767</c:v>
                </c:pt>
                <c:pt idx="9">
                  <c:v>165.68435155273087</c:v>
                </c:pt>
                <c:pt idx="10">
                  <c:v>170.07437223603696</c:v>
                </c:pt>
                <c:pt idx="11">
                  <c:v>158.6097104447426</c:v>
                </c:pt>
                <c:pt idx="12">
                  <c:v>187.81787159057978</c:v>
                </c:pt>
                <c:pt idx="13">
                  <c:v>190.60954743097</c:v>
                </c:pt>
                <c:pt idx="14">
                  <c:v>185.89312002564452</c:v>
                </c:pt>
                <c:pt idx="15">
                  <c:v>179.30883763995595</c:v>
                </c:pt>
                <c:pt idx="16">
                  <c:v>163.60223427633298</c:v>
                </c:pt>
                <c:pt idx="17">
                  <c:v>148.91510210461962</c:v>
                </c:pt>
                <c:pt idx="18">
                  <c:v>141.39207382584078</c:v>
                </c:pt>
                <c:pt idx="19">
                  <c:v>139.90176561547341</c:v>
                </c:pt>
                <c:pt idx="20">
                  <c:v>136.72184899252161</c:v>
                </c:pt>
                <c:pt idx="21">
                  <c:v>143.30474149488327</c:v>
                </c:pt>
                <c:pt idx="22">
                  <c:v>150.68758885818846</c:v>
                </c:pt>
                <c:pt idx="23">
                  <c:v>160.34265864155896</c:v>
                </c:pt>
                <c:pt idx="24">
                  <c:v>167.98144246457599</c:v>
                </c:pt>
                <c:pt idx="25">
                  <c:v>174.00490422691524</c:v>
                </c:pt>
                <c:pt idx="26">
                  <c:v>180.43759842291843</c:v>
                </c:pt>
                <c:pt idx="27">
                  <c:v>186.93553394552183</c:v>
                </c:pt>
                <c:pt idx="28">
                  <c:v>193.49582632706554</c:v>
                </c:pt>
                <c:pt idx="29">
                  <c:v>200.11491450272732</c:v>
                </c:pt>
                <c:pt idx="30">
                  <c:v>206.79392293982377</c:v>
                </c:pt>
                <c:pt idx="31">
                  <c:v>213.32836508391912</c:v>
                </c:pt>
                <c:pt idx="32">
                  <c:v>219.7002855085787</c:v>
                </c:pt>
                <c:pt idx="33">
                  <c:v>225.89261969411228</c:v>
                </c:pt>
                <c:pt idx="34">
                  <c:v>231.88929439649391</c:v>
                </c:pt>
                <c:pt idx="35">
                  <c:v>237.67531857257831</c:v>
                </c:pt>
                <c:pt idx="36">
                  <c:v>243.45499655910197</c:v>
                </c:pt>
                <c:pt idx="37">
                  <c:v>249.22208557588382</c:v>
                </c:pt>
                <c:pt idx="38">
                  <c:v>254.97029277069498</c:v>
                </c:pt>
                <c:pt idx="39">
                  <c:v>260.69329465026226</c:v>
                </c:pt>
                <c:pt idx="40">
                  <c:v>266.38475716465723</c:v>
                </c:pt>
                <c:pt idx="41">
                  <c:v>272.22479113880212</c:v>
                </c:pt>
                <c:pt idx="42">
                  <c:v>278.21158010424728</c:v>
                </c:pt>
                <c:pt idx="43">
                  <c:v>284.34287365397489</c:v>
                </c:pt>
                <c:pt idx="44">
                  <c:v>290.61596282783393</c:v>
                </c:pt>
                <c:pt idx="45">
                  <c:v>297.02765572873125</c:v>
                </c:pt>
                <c:pt idx="46">
                  <c:v>303.65917099749271</c:v>
                </c:pt>
                <c:pt idx="47">
                  <c:v>310.50640054764972</c:v>
                </c:pt>
                <c:pt idx="48">
                  <c:v>317.56440346197917</c:v>
                </c:pt>
                <c:pt idx="49">
                  <c:v>324.8273565206174</c:v>
                </c:pt>
                <c:pt idx="50">
                  <c:v>332.28850707819436</c:v>
                </c:pt>
                <c:pt idx="51">
                  <c:v>340.22878339072076</c:v>
                </c:pt>
                <c:pt idx="52">
                  <c:v>348.64437824593313</c:v>
                </c:pt>
                <c:pt idx="53">
                  <c:v>357.53036057064355</c:v>
                </c:pt>
                <c:pt idx="54">
                  <c:v>366.88044174619455</c:v>
                </c:pt>
                <c:pt idx="55">
                  <c:v>376.68674181232763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602-4E7C-83A0-D52D4A3B3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3358624"/>
        <c:axId val="-1623344480"/>
      </c:lineChart>
      <c:lineChart>
        <c:grouping val="standard"/>
        <c:varyColors val="0"/>
        <c:ser>
          <c:idx val="2"/>
          <c:order val="1"/>
          <c:tx>
            <c:strRef>
              <c:f>RS!$B$67</c:f>
              <c:strCache>
                <c:ptCount val="1"/>
                <c:pt idx="0">
                  <c:v>Cement and derived products</c:v>
                </c:pt>
              </c:strCache>
            </c:strRef>
          </c:tx>
          <c:spPr>
            <a:ln w="12700" cap="flat" cmpd="dbl" algn="ctr">
              <a:solidFill>
                <a:schemeClr val="accent3"/>
              </a:solidFill>
              <a:prstDash val="dash"/>
              <a:miter lim="800000"/>
            </a:ln>
            <a:effectLst/>
          </c:spPr>
          <c:marker>
            <c:symbol val="none"/>
          </c:marker>
          <c:val>
            <c:numRef>
              <c:f>RS!$C$67:$BF$67</c:f>
              <c:numCache>
                <c:formatCode>_(* #,##0.0_);_(* \(#,##0.0\);_(* "-"??_);_(@_)</c:formatCode>
                <c:ptCount val="56"/>
                <c:pt idx="1">
                  <c:v>22.766790190281895</c:v>
                </c:pt>
                <c:pt idx="2">
                  <c:v>-4.1234665879823496</c:v>
                </c:pt>
                <c:pt idx="3">
                  <c:v>-2.1811801578401235</c:v>
                </c:pt>
                <c:pt idx="4">
                  <c:v>-29.275110749480191</c:v>
                </c:pt>
                <c:pt idx="5">
                  <c:v>44.65209743726102</c:v>
                </c:pt>
                <c:pt idx="6">
                  <c:v>-6.1785301468014975</c:v>
                </c:pt>
                <c:pt idx="7">
                  <c:v>-2.8162911611784969</c:v>
                </c:pt>
                <c:pt idx="8">
                  <c:v>-12.316966795247042</c:v>
                </c:pt>
                <c:pt idx="9">
                  <c:v>-2.1487881011964194</c:v>
                </c:pt>
                <c:pt idx="10">
                  <c:v>2.6496290338613671</c:v>
                </c:pt>
                <c:pt idx="11">
                  <c:v>-6.740969636144345</c:v>
                </c:pt>
                <c:pt idx="12">
                  <c:v>18.415115357021538</c:v>
                </c:pt>
                <c:pt idx="13">
                  <c:v>1.4863739093347483</c:v>
                </c:pt>
                <c:pt idx="14">
                  <c:v>-2.4743920065355307</c:v>
                </c:pt>
                <c:pt idx="15">
                  <c:v>-3.5419720669491395</c:v>
                </c:pt>
                <c:pt idx="16">
                  <c:v>-8.7595255037909112</c:v>
                </c:pt>
                <c:pt idx="17">
                  <c:v>-8.9773420495627203</c:v>
                </c:pt>
                <c:pt idx="18">
                  <c:v>-5.0518907568512184</c:v>
                </c:pt>
                <c:pt idx="19">
                  <c:v>-1.0540252858891153</c:v>
                </c:pt>
                <c:pt idx="20">
                  <c:v>-2.2729638964614218</c:v>
                </c:pt>
                <c:pt idx="21">
                  <c:v>4.8148065220517289</c:v>
                </c:pt>
                <c:pt idx="22">
                  <c:v>5.1518514225635581</c:v>
                </c:pt>
                <c:pt idx="23">
                  <c:v>6.4073424072481844</c:v>
                </c:pt>
                <c:pt idx="24">
                  <c:v>4.7640371487748023</c:v>
                </c:pt>
                <c:pt idx="25">
                  <c:v>3.5857899979692576</c:v>
                </c:pt>
                <c:pt idx="26">
                  <c:v>3.6968464909554966</c:v>
                </c:pt>
                <c:pt idx="27">
                  <c:v>3.6012092709044152</c:v>
                </c:pt>
                <c:pt idx="28">
                  <c:v>3.5093875643009476</c:v>
                </c:pt>
                <c:pt idx="29">
                  <c:v>3.4207911877507602</c:v>
                </c:pt>
                <c:pt idx="30">
                  <c:v>3.3375865330644405</c:v>
                </c:pt>
                <c:pt idx="31">
                  <c:v>3.1598811276465133</c:v>
                </c:pt>
                <c:pt idx="32">
                  <c:v>2.9869072601540703</c:v>
                </c:pt>
                <c:pt idx="33">
                  <c:v>2.8185371590205621</c:v>
                </c:pt>
                <c:pt idx="34">
                  <c:v>2.6546572041627137</c:v>
                </c:pt>
                <c:pt idx="35">
                  <c:v>2.4951665798728984</c:v>
                </c:pt>
                <c:pt idx="36">
                  <c:v>2.4317535456500172</c:v>
                </c:pt>
                <c:pt idx="37">
                  <c:v>2.3688521896414683</c:v>
                </c:pt>
                <c:pt idx="38">
                  <c:v>2.3064597912856089</c:v>
                </c:pt>
                <c:pt idx="39">
                  <c:v>2.244575953291239</c:v>
                </c:pt>
                <c:pt idx="40">
                  <c:v>2.183202495495884</c:v>
                </c:pt>
                <c:pt idx="41">
                  <c:v>2.1923303856815846</c:v>
                </c:pt>
                <c:pt idx="42">
                  <c:v>2.1992078459865949</c:v>
                </c:pt>
                <c:pt idx="43">
                  <c:v>2.2038239915930902</c:v>
                </c:pt>
                <c:pt idx="44">
                  <c:v>2.2061707027315691</c:v>
                </c:pt>
                <c:pt idx="45">
                  <c:v>2.2062425059203417</c:v>
                </c:pt>
                <c:pt idx="46">
                  <c:v>2.2326255285864294</c:v>
                </c:pt>
                <c:pt idx="47">
                  <c:v>2.2549062251814966</c:v>
                </c:pt>
                <c:pt idx="48">
                  <c:v>2.2730619729194101</c:v>
                </c:pt>
                <c:pt idx="49">
                  <c:v>2.2870803463675315</c:v>
                </c:pt>
                <c:pt idx="50">
                  <c:v>2.2969588022071052</c:v>
                </c:pt>
                <c:pt idx="51">
                  <c:v>2.3895729594577642</c:v>
                </c:pt>
                <c:pt idx="52">
                  <c:v>2.4735105511481281</c:v>
                </c:pt>
                <c:pt idx="53">
                  <c:v>2.5487238226575615</c:v>
                </c:pt>
                <c:pt idx="54">
                  <c:v>2.6151852280817733</c:v>
                </c:pt>
                <c:pt idx="55">
                  <c:v>2.6728871180647484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602-4E7C-83A0-D52D4A3B3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3347744"/>
        <c:axId val="-1623350464"/>
      </c:lineChart>
      <c:catAx>
        <c:axId val="-1623358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44480"/>
        <c:crosses val="autoZero"/>
        <c:auto val="1"/>
        <c:lblAlgn val="ctr"/>
        <c:lblOffset val="100"/>
        <c:tickMarkSkip val="2"/>
        <c:noMultiLvlLbl val="0"/>
      </c:catAx>
      <c:valAx>
        <c:axId val="-16233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 sz="900" b="0" i="0" cap="all" baseline="0" dirty="0" err="1">
                    <a:effectLst/>
                  </a:rPr>
                  <a:t>Value</a:t>
                </a:r>
                <a:r>
                  <a:rPr lang="sl-SI" sz="900" b="0" i="0" cap="all" baseline="0" dirty="0">
                    <a:effectLst/>
                  </a:rPr>
                  <a:t> </a:t>
                </a:r>
                <a:r>
                  <a:rPr lang="sl-SI" sz="900" b="0" i="0" cap="all" baseline="0" dirty="0" err="1">
                    <a:effectLst/>
                  </a:rPr>
                  <a:t>added</a:t>
                </a:r>
                <a:r>
                  <a:rPr lang="sl-SI" sz="900" b="0" i="0" cap="all" baseline="0" dirty="0">
                    <a:effectLst/>
                  </a:rPr>
                  <a:t> [</a:t>
                </a:r>
                <a:r>
                  <a:rPr lang="sl-SI" sz="900" b="0" i="0" cap="all" baseline="0" dirty="0" err="1">
                    <a:effectLst/>
                  </a:rPr>
                  <a:t>Million</a:t>
                </a:r>
                <a:r>
                  <a:rPr lang="sl-SI" sz="900" b="0" i="0" cap="all" baseline="0" dirty="0">
                    <a:effectLst/>
                  </a:rPr>
                  <a:t> € in </a:t>
                </a:r>
                <a:r>
                  <a:rPr lang="sl-SI" sz="900" b="0" i="0" cap="all" baseline="0" dirty="0" err="1">
                    <a:effectLst/>
                  </a:rPr>
                  <a:t>constant</a:t>
                </a:r>
                <a:r>
                  <a:rPr lang="sl-SI" sz="900" b="0" i="0" cap="all" baseline="0" dirty="0">
                    <a:effectLst/>
                  </a:rPr>
                  <a:t> </a:t>
                </a:r>
                <a:r>
                  <a:rPr lang="sl-SI" sz="900" b="0" i="0" cap="all" baseline="0" dirty="0" err="1">
                    <a:effectLst/>
                  </a:rPr>
                  <a:t>prices</a:t>
                </a:r>
                <a:r>
                  <a:rPr lang="sl-SI" sz="900" b="0" i="0" cap="all" baseline="0" dirty="0">
                    <a:effectLst/>
                  </a:rPr>
                  <a:t> </a:t>
                </a:r>
                <a:r>
                  <a:rPr lang="sl-SI" sz="900" b="0" i="0" cap="all" baseline="0" dirty="0" err="1">
                    <a:effectLst/>
                  </a:rPr>
                  <a:t>of</a:t>
                </a:r>
                <a:r>
                  <a:rPr lang="sl-SI" sz="900" b="0" i="0" cap="all" baseline="0" dirty="0">
                    <a:effectLst/>
                  </a:rPr>
                  <a:t> </a:t>
                </a:r>
                <a:r>
                  <a:rPr lang="sl-SI" sz="900" b="0" i="0" cap="all" baseline="0" dirty="0" err="1">
                    <a:effectLst/>
                  </a:rPr>
                  <a:t>year</a:t>
                </a:r>
                <a:r>
                  <a:rPr lang="sl-SI" sz="900" b="0" i="0" cap="all" baseline="0" dirty="0">
                    <a:effectLst/>
                  </a:rPr>
                  <a:t> 2015)]</a:t>
                </a:r>
                <a:endParaRPr lang="en-US" sz="9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58624"/>
        <c:crosses val="autoZero"/>
        <c:crossBetween val="between"/>
      </c:valAx>
      <c:valAx>
        <c:axId val="-1623350464"/>
        <c:scaling>
          <c:orientation val="minMax"/>
        </c:scaling>
        <c:delete val="0"/>
        <c:axPos val="r"/>
        <c:numFmt formatCode="_(* #,##0.0_);_(* \(#,##0.0\);_(* &quot;-&quot;??_);_(@_)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47744"/>
        <c:crosses val="max"/>
        <c:crossBetween val="between"/>
      </c:valAx>
      <c:catAx>
        <c:axId val="-1623347744"/>
        <c:scaling>
          <c:orientation val="minMax"/>
        </c:scaling>
        <c:delete val="1"/>
        <c:axPos val="b"/>
        <c:majorTickMark val="out"/>
        <c:minorTickMark val="none"/>
        <c:tickLblPos val="nextTo"/>
        <c:crossAx val="-16233504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ETS_price!$B$2</c:f>
          <c:strCache>
            <c:ptCount val="1"/>
            <c:pt idx="0">
              <c:v>Carbon price ETS sectors (€'13/ t of CO2)</c:v>
            </c:pt>
          </c:strCache>
        </c:strRef>
      </c:tx>
      <c:layout>
        <c:manualLayout>
          <c:xMode val="edge"/>
          <c:yMode val="edge"/>
          <c:x val="0.23677252089479614"/>
          <c:y val="2.4752234035296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ETS_price!$B$7</c:f>
              <c:strCache>
                <c:ptCount val="1"/>
                <c:pt idx="0">
                  <c:v>RMA_fnt_ETS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ETS_price!$C$3:$K$3</c:f>
              <c:numCache>
                <c:formatCode>General</c:formatCod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numCache>
            </c:numRef>
          </c:cat>
          <c:val>
            <c:numRef>
              <c:f>ETS_price!$C$7:$K$7</c:f>
              <c:numCache>
                <c:formatCode>0.0</c:formatCode>
                <c:ptCount val="9"/>
                <c:pt idx="0">
                  <c:v>14</c:v>
                </c:pt>
                <c:pt idx="1">
                  <c:v>7.5</c:v>
                </c:pt>
                <c:pt idx="2">
                  <c:v>18</c:v>
                </c:pt>
                <c:pt idx="3">
                  <c:v>22.5</c:v>
                </c:pt>
                <c:pt idx="4">
                  <c:v>33.5</c:v>
                </c:pt>
                <c:pt idx="5">
                  <c:v>42</c:v>
                </c:pt>
                <c:pt idx="6">
                  <c:v>50</c:v>
                </c:pt>
                <c:pt idx="7">
                  <c:v>69</c:v>
                </c:pt>
                <c:pt idx="8">
                  <c:v>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F32-4927-9FC1-D0F7EE34EF6B}"/>
            </c:ext>
          </c:extLst>
        </c:ser>
        <c:ser>
          <c:idx val="5"/>
          <c:order val="1"/>
          <c:tx>
            <c:strRef>
              <c:f>ETS_price!$B$10</c:f>
              <c:strCache>
                <c:ptCount val="1"/>
                <c:pt idx="0">
                  <c:v>0</c:v>
                </c:pt>
              </c:strCache>
            </c:strRef>
          </c:tx>
          <c:marker>
            <c:symbol val="none"/>
          </c:marker>
          <c:cat>
            <c:numRef>
              <c:f>ETS_price!$C$3:$K$3</c:f>
              <c:numCache>
                <c:formatCode>General</c:formatCod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numCache>
            </c:numRef>
          </c:cat>
          <c:val>
            <c:numRef>
              <c:f>ETS_price!$C$10:$K$10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F32-4927-9FC1-D0F7EE34EF6B}"/>
            </c:ext>
          </c:extLst>
        </c:ser>
        <c:ser>
          <c:idx val="6"/>
          <c:order val="2"/>
          <c:tx>
            <c:strRef>
              <c:f>ETS_price!$B$11</c:f>
              <c:strCache>
                <c:ptCount val="1"/>
                <c:pt idx="0">
                  <c:v>0</c:v>
                </c:pt>
              </c:strCache>
            </c:strRef>
          </c:tx>
          <c:marker>
            <c:symbol val="none"/>
          </c:marker>
          <c:cat>
            <c:numRef>
              <c:f>ETS_price!$C$3:$K$3</c:f>
              <c:numCache>
                <c:formatCode>General</c:formatCod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numCache>
            </c:numRef>
          </c:cat>
          <c:val>
            <c:numRef>
              <c:f>ETS_price!$C$11:$K$11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F32-4927-9FC1-D0F7EE34EF6B}"/>
            </c:ext>
          </c:extLst>
        </c:ser>
        <c:ser>
          <c:idx val="7"/>
          <c:order val="3"/>
          <c:tx>
            <c:strRef>
              <c:f>ETS_price!$B$12</c:f>
              <c:strCache>
                <c:ptCount val="1"/>
                <c:pt idx="0">
                  <c:v>0</c:v>
                </c:pt>
              </c:strCache>
            </c:strRef>
          </c:tx>
          <c:marker>
            <c:symbol val="none"/>
          </c:marker>
          <c:cat>
            <c:numRef>
              <c:f>ETS_price!$C$3:$K$3</c:f>
              <c:numCache>
                <c:formatCode>General</c:formatCod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numCache>
            </c:numRef>
          </c:cat>
          <c:val>
            <c:numRef>
              <c:f>ETS_price!$C$12:$K$12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F32-4927-9FC1-D0F7EE34EF6B}"/>
            </c:ext>
          </c:extLst>
        </c:ser>
        <c:ser>
          <c:idx val="8"/>
          <c:order val="4"/>
          <c:tx>
            <c:strRef>
              <c:f>ETS_price!$B$13</c:f>
              <c:strCache>
                <c:ptCount val="1"/>
                <c:pt idx="0">
                  <c:v>0</c:v>
                </c:pt>
              </c:strCache>
            </c:strRef>
          </c:tx>
          <c:marker>
            <c:symbol val="none"/>
          </c:marker>
          <c:cat>
            <c:numRef>
              <c:f>ETS_price!$C$3:$K$3</c:f>
              <c:numCache>
                <c:formatCode>General</c:formatCod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numCache>
            </c:numRef>
          </c:cat>
          <c:val>
            <c:numRef>
              <c:f>ETS_price!$C$13:$K$13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F32-4927-9FC1-D0F7EE34EF6B}"/>
            </c:ext>
          </c:extLst>
        </c:ser>
        <c:ser>
          <c:idx val="9"/>
          <c:order val="5"/>
          <c:tx>
            <c:strRef>
              <c:f>ETS_price!$B$14</c:f>
              <c:strCache>
                <c:ptCount val="1"/>
                <c:pt idx="0">
                  <c:v>0</c:v>
                </c:pt>
              </c:strCache>
            </c:strRef>
          </c:tx>
          <c:marker>
            <c:symbol val="none"/>
          </c:marker>
          <c:cat>
            <c:numRef>
              <c:f>ETS_price!$C$3:$K$3</c:f>
              <c:numCache>
                <c:formatCode>General</c:formatCod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numCache>
            </c:numRef>
          </c:cat>
          <c:val>
            <c:numRef>
              <c:f>ETS_price!$C$14:$K$14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F32-4927-9FC1-D0F7EE34EF6B}"/>
            </c:ext>
          </c:extLst>
        </c:ser>
        <c:ser>
          <c:idx val="10"/>
          <c:order val="6"/>
          <c:tx>
            <c:strRef>
              <c:f>ETS_price!$B$15</c:f>
              <c:strCache>
                <c:ptCount val="1"/>
                <c:pt idx="0">
                  <c:v>0</c:v>
                </c:pt>
              </c:strCache>
            </c:strRef>
          </c:tx>
          <c:marker>
            <c:symbol val="none"/>
          </c:marker>
          <c:cat>
            <c:numRef>
              <c:f>ETS_price!$C$3:$K$3</c:f>
              <c:numCache>
                <c:formatCode>General</c:formatCod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numCache>
            </c:numRef>
          </c:cat>
          <c:val>
            <c:numRef>
              <c:f>ETS_price!$C$15:$K$15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F32-4927-9FC1-D0F7EE34EF6B}"/>
            </c:ext>
          </c:extLst>
        </c:ser>
        <c:ser>
          <c:idx val="11"/>
          <c:order val="7"/>
          <c:tx>
            <c:strRef>
              <c:f>ETS_price!$B$16</c:f>
              <c:strCache>
                <c:ptCount val="1"/>
                <c:pt idx="0">
                  <c:v>0</c:v>
                </c:pt>
              </c:strCache>
            </c:strRef>
          </c:tx>
          <c:marker>
            <c:symbol val="none"/>
          </c:marker>
          <c:cat>
            <c:numRef>
              <c:f>ETS_price!$C$3:$K$3</c:f>
              <c:numCache>
                <c:formatCode>General</c:formatCode>
                <c:ptCount val="9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</c:numCache>
            </c:numRef>
          </c:cat>
          <c:val>
            <c:numRef>
              <c:f>ETS_price!$C$16:$K$16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F32-4927-9FC1-D0F7EE34E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23346656"/>
        <c:axId val="-1623359712"/>
      </c:lineChart>
      <c:catAx>
        <c:axId val="-162334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59712"/>
        <c:crosses val="autoZero"/>
        <c:auto val="1"/>
        <c:lblAlgn val="ctr"/>
        <c:lblOffset val="100"/>
        <c:noMultiLvlLbl val="0"/>
      </c:catAx>
      <c:valAx>
        <c:axId val="-162335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334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noProof="0" dirty="0"/>
              <a:t>Approximate clinker benchmark value structure</a:t>
            </a:r>
          </a:p>
        </c:rich>
      </c:tx>
      <c:layout>
        <c:manualLayout>
          <c:xMode val="edge"/>
          <c:yMode val="edge"/>
          <c:x val="0.14571933555114527"/>
          <c:y val="2.8446660048525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60050420560004"/>
          <c:y val="0.279908934120421"/>
          <c:w val="0.57131692414945989"/>
          <c:h val="0.5020636242343314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2F-4826-8B24-83A52FFAF1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2F-4826-8B24-83A52FFAF1DE}"/>
              </c:ext>
            </c:extLst>
          </c:dPt>
          <c:dLbls>
            <c:dLbl>
              <c:idx val="0"/>
              <c:layout>
                <c:manualLayout>
                  <c:x val="-3.7344706911636044E-3"/>
                  <c:y val="-2.52267424905220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2F-4826-8B24-83A52FFAF1D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160542432195975E-2"/>
                  <c:y val="-1.0509259259259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C2F-4826-8B24-83A52FFAF1D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'sheet 1'!$H$38:$H$39</c:f>
              <c:strCache>
                <c:ptCount val="2"/>
                <c:pt idx="0">
                  <c:v>Processes emisions</c:v>
                </c:pt>
                <c:pt idx="1">
                  <c:v>Fuel related emissions</c:v>
                </c:pt>
              </c:strCache>
            </c:strRef>
          </c:cat>
          <c:val>
            <c:numRef>
              <c:f>'sheet 1'!$I$38:$I$39</c:f>
              <c:numCache>
                <c:formatCode>General</c:formatCode>
                <c:ptCount val="2"/>
                <c:pt idx="0">
                  <c:v>0.50700000000000001</c:v>
                </c:pt>
                <c:pt idx="1">
                  <c:v>0.25900000000000001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C2F-4826-8B24-83A52FFAF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93300251489113"/>
          <c:y val="0.77562663288308475"/>
          <c:w val="0.80207229974458327"/>
          <c:h val="4.8004074816059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0.62998</cdr:x>
      <cdr:y>0.27433</cdr:y>
    </cdr:from>
    <cdr:to>
      <cdr:x>0.62998</cdr:x>
      <cdr:y>0.91233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="" xmlns:a16="http://schemas.microsoft.com/office/drawing/2014/main" id="{03891943-F897-495E-94A1-BC646685E2F6}"/>
            </a:ext>
          </a:extLst>
        </cdr:cNvPr>
        <cdr:cNvCxnSpPr/>
      </cdr:nvCxnSpPr>
      <cdr:spPr>
        <a:xfrm xmlns:a="http://schemas.openxmlformats.org/drawingml/2006/main" flipV="1">
          <a:off x="4392488" y="1238494"/>
          <a:ext cx="0" cy="28803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0.38212</cdr:x>
      <cdr:y>0.28103</cdr:y>
    </cdr:from>
    <cdr:to>
      <cdr:x>0.38212</cdr:x>
      <cdr:y>0.91903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="" xmlns:a16="http://schemas.microsoft.com/office/drawing/2014/main" id="{191D9258-95EE-4149-94E1-AFE27A5E0260}"/>
            </a:ext>
          </a:extLst>
        </cdr:cNvPr>
        <cdr:cNvCxnSpPr/>
      </cdr:nvCxnSpPr>
      <cdr:spPr>
        <a:xfrm xmlns:a="http://schemas.openxmlformats.org/drawingml/2006/main" flipV="1">
          <a:off x="2664296" y="1268760"/>
          <a:ext cx="0" cy="28803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0.45353</cdr:x>
      <cdr:y>0.32218</cdr:y>
    </cdr:from>
    <cdr:to>
      <cdr:x>0.54647</cdr:x>
      <cdr:y>0.38598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="" xmlns:a16="http://schemas.microsoft.com/office/drawing/2014/main" id="{3BC6A3B8-0AEC-4A08-9AED-C77036325C2B}"/>
            </a:ext>
          </a:extLst>
        </cdr:cNvPr>
        <cdr:cNvSpPr txBox="1"/>
      </cdr:nvSpPr>
      <cdr:spPr>
        <a:xfrm xmlns:a="http://schemas.openxmlformats.org/drawingml/2006/main">
          <a:off x="3162194" y="145451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100" dirty="0"/>
            <a:t>+62,7%</a:t>
          </a:r>
          <a:endParaRPr lang="aa-E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0.42996</cdr:x>
      <cdr:y>0.43857</cdr:y>
    </cdr:from>
    <cdr:to>
      <cdr:x>0.53807</cdr:x>
      <cdr:y>0.4912</cdr:y>
    </cdr:to>
    <cdr:sp macro="" textlink="">
      <cdr:nvSpPr>
        <cdr:cNvPr id="2" name="Striped Right Arrow 1"/>
        <cdr:cNvSpPr/>
      </cdr:nvSpPr>
      <cdr:spPr>
        <a:xfrm xmlns:a="http://schemas.openxmlformats.org/drawingml/2006/main">
          <a:off x="3150121" y="1800200"/>
          <a:ext cx="792088" cy="216024"/>
        </a:xfrm>
        <a:prstGeom xmlns:a="http://schemas.openxmlformats.org/drawingml/2006/main" prst="stripedRightArrow">
          <a:avLst/>
        </a:prstGeom>
        <a:noFill xmlns:a="http://schemas.openxmlformats.org/drawingml/2006/main"/>
        <a:ln xmlns:a="http://schemas.openxmlformats.org/drawingml/2006/main" w="3175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cid:image001.jpg@01D0F946.9D1CED50" TargetMode="External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theme" Target="../theme/theme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gfa logo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19021" y="6182447"/>
            <a:ext cx="992981" cy="35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 descr="logo_eurocare_farbe20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6363" y="6182447"/>
            <a:ext cx="1292944" cy="27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03261" y="6111072"/>
            <a:ext cx="1613595" cy="41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rafik 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31717" y="6111072"/>
            <a:ext cx="589583" cy="56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hteck 11"/>
          <p:cNvSpPr/>
          <p:nvPr/>
        </p:nvSpPr>
        <p:spPr>
          <a:xfrm>
            <a:off x="2619021" y="0"/>
            <a:ext cx="4848164" cy="100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Climate Change Strategy and </a:t>
            </a:r>
          </a:p>
          <a:p>
            <a:pPr algn="ctr"/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Action Plan – Serbia</a:t>
            </a:r>
            <a:r>
              <a:rPr lang="en-GB" dirty="0"/>
              <a:t/>
            </a:r>
            <a:br>
              <a:rPr lang="en-GB" dirty="0"/>
            </a:br>
            <a:r>
              <a:rPr lang="en-GB" sz="1200" dirty="0"/>
              <a:t>This project is funded by the European Union</a:t>
            </a:r>
            <a:endParaRPr lang="de-DE" dirty="0"/>
          </a:p>
        </p:txBody>
      </p:sp>
      <p:sp>
        <p:nvSpPr>
          <p:cNvPr id="1028" name="AutoShape 4" descr="Bildergebnis für EU logo"/>
          <p:cNvSpPr>
            <a:spLocks noChangeAspect="1" noChangeArrowheads="1"/>
          </p:cNvSpPr>
          <p:nvPr/>
        </p:nvSpPr>
        <p:spPr bwMode="auto">
          <a:xfrm>
            <a:off x="0" y="-135324"/>
            <a:ext cx="1530846" cy="115182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Bildergebnis für EU logo"/>
          <p:cNvSpPr>
            <a:spLocks noChangeAspect="1" noChangeArrowheads="1"/>
          </p:cNvSpPr>
          <p:nvPr/>
        </p:nvSpPr>
        <p:spPr bwMode="auto">
          <a:xfrm>
            <a:off x="0" y="-135324"/>
            <a:ext cx="1530846" cy="115182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4" name="Picture 10" descr="http://europa.eu/about-eu/basic-information/symbols/images/flag_yellow_low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0950" y="0"/>
            <a:ext cx="1758863" cy="1072958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66FCAED-FAAB-4A72-A825-ACEF8E63DE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" y="12996"/>
            <a:ext cx="1358196" cy="12052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03E9735-48C9-483A-8FDE-1DDE883B0D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23" y="6207010"/>
            <a:ext cx="1019376" cy="3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07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171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21642-4F3D-48AA-B300-6F4ED95A2FF9}" type="datetimeFigureOut">
              <a:rPr lang="sr-Latn-RS" smtClean="0"/>
              <a:t>6.11.2018.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171" y="6456218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C5739-341A-4E9F-9512-130428244C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5805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584" y="1844824"/>
            <a:ext cx="7630616" cy="1224136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Event Title or Presentation Title</a:t>
            </a:r>
            <a:br>
              <a:rPr lang="en-US" sz="4400" dirty="0"/>
            </a:br>
            <a:r>
              <a:rPr lang="en-GB" sz="4400" dirty="0"/>
              <a:t/>
            </a:r>
            <a:br>
              <a:rPr lang="en-GB" sz="4400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83768" y="3645024"/>
            <a:ext cx="3888432" cy="119898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dirty="0"/>
              <a:t>Presenter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7414387" y="826093"/>
            <a:ext cx="1062404" cy="3462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US" sz="700" dirty="0">
                <a:effectLst/>
                <a:latin typeface="+mn-lt"/>
                <a:ea typeface="Calibri"/>
                <a:cs typeface="Arial Unicode MS"/>
              </a:rPr>
              <a:t>Project funded by</a:t>
            </a:r>
          </a:p>
          <a:p>
            <a:pPr algn="r">
              <a:spcAft>
                <a:spcPts val="0"/>
              </a:spcAft>
            </a:pPr>
            <a:r>
              <a:rPr lang="en-US" sz="700" dirty="0">
                <a:effectLst/>
                <a:latin typeface="+mn-lt"/>
                <a:ea typeface="Calibri"/>
                <a:cs typeface="Arial Unicode MS"/>
              </a:rPr>
              <a:t>the European Union</a:t>
            </a: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Times New Roman"/>
                <a:ea typeface="Times New Roman"/>
                <a:cs typeface="Arial Unicode MS"/>
              </a:rPr>
              <a:t> </a:t>
            </a:r>
            <a:endParaRPr lang="sr-Latn-RS" sz="1100" dirty="0">
              <a:effectLst/>
              <a:latin typeface="Times New Roman"/>
              <a:ea typeface="Times New Roman"/>
              <a:cs typeface="Arial Unicode MS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 userDrawn="1"/>
        </p:nvSpPr>
        <p:spPr bwMode="auto">
          <a:xfrm>
            <a:off x="2771800" y="6108372"/>
            <a:ext cx="2104390" cy="2221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n-GB" sz="700" dirty="0">
                <a:solidFill>
                  <a:srgbClr val="000000"/>
                </a:solidFill>
                <a:effectLst/>
                <a:latin typeface="+mn-lt"/>
                <a:ea typeface="Times New Roman"/>
                <a:cs typeface="Segoe UI"/>
              </a:rPr>
              <a:t>A project implemented by a consortium led by </a:t>
            </a:r>
            <a:r>
              <a:rPr lang="sr-Cyrl-RS" sz="1200" dirty="0">
                <a:effectLst/>
                <a:latin typeface="Times New Roman"/>
                <a:ea typeface="Times New Roman"/>
                <a:cs typeface="Arial Unicode MS"/>
              </a:rPr>
              <a:t> </a:t>
            </a:r>
            <a:endParaRPr lang="sr-Latn-RS" sz="1200" dirty="0">
              <a:effectLst/>
              <a:latin typeface="Times New Roman"/>
              <a:ea typeface="Times New Roman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Times New Roman"/>
                <a:ea typeface="Times New Roman"/>
                <a:cs typeface="Arial Unicode MS"/>
              </a:rPr>
              <a:t> </a:t>
            </a:r>
            <a:endParaRPr lang="sr-Latn-RS" sz="1100" dirty="0">
              <a:effectLst/>
              <a:latin typeface="Times New Roman"/>
              <a:ea typeface="Times New Roman"/>
              <a:cs typeface="Arial Unicode MS"/>
            </a:endParaRPr>
          </a:p>
        </p:txBody>
      </p:sp>
      <p:pic>
        <p:nvPicPr>
          <p:cNvPr id="15" name="Picture 14" descr="C:\Users\user\Desktop\EU-Flag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325" y="289119"/>
            <a:ext cx="827405" cy="561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E187F32-23A2-4B0F-9327-4FC9021433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190" y="5919411"/>
            <a:ext cx="938706" cy="3779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DB99ADA-24F0-48E7-B3AC-04842D78EC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6" y="89331"/>
            <a:ext cx="1213127" cy="11794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0C90C92-E611-4949-A7C0-940CE5C6142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136" y="289119"/>
            <a:ext cx="1115696" cy="1071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86172" y="1556792"/>
            <a:ext cx="8229600" cy="4248472"/>
          </a:xfrm>
        </p:spPr>
        <p:txBody>
          <a:bodyPr>
            <a:normAutofit/>
          </a:bodyPr>
          <a:lstStyle>
            <a:lvl1pPr algn="l">
              <a:buNone/>
              <a:defRPr sz="3200" baseline="0"/>
            </a:lvl1pPr>
          </a:lstStyle>
          <a:p>
            <a:r>
              <a:rPr lang="sr-Latn-RS" sz="4400" dirty="0"/>
              <a:t>Content of presentation</a:t>
            </a: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>
          <a:xfrm>
            <a:off x="1499314" y="6237120"/>
            <a:ext cx="1296144" cy="365125"/>
          </a:xfrm>
        </p:spPr>
        <p:txBody>
          <a:bodyPr/>
          <a:lstStyle/>
          <a:p>
            <a:fld id="{FC54581C-94A3-4D38-BFD2-8579D18F53DC}" type="datetime1">
              <a:rPr lang="en-GB" smtClean="0"/>
              <a:t>06/11/2018</a:t>
            </a:fld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>
          <a:xfrm>
            <a:off x="6656448" y="6378390"/>
            <a:ext cx="21336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Titel 1"/>
          <p:cNvSpPr txBox="1">
            <a:spLocks/>
          </p:cNvSpPr>
          <p:nvPr userDrawn="1"/>
        </p:nvSpPr>
        <p:spPr>
          <a:xfrm>
            <a:off x="2627784" y="116632"/>
            <a:ext cx="453650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199" y="366849"/>
            <a:ext cx="7067129" cy="9585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4000" b="0" i="1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 userDrawn="1"/>
        </p:nvSpPr>
        <p:spPr bwMode="auto">
          <a:xfrm>
            <a:off x="410276" y="6377686"/>
            <a:ext cx="956681" cy="2520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US" sz="700" dirty="0">
                <a:effectLst/>
                <a:latin typeface="+mn-lt"/>
                <a:ea typeface="Calibri"/>
                <a:cs typeface="Arial Unicode MS"/>
              </a:rPr>
              <a:t>Project funded by</a:t>
            </a:r>
          </a:p>
          <a:p>
            <a:pPr algn="r">
              <a:spcAft>
                <a:spcPts val="0"/>
              </a:spcAft>
            </a:pPr>
            <a:r>
              <a:rPr lang="en-US" sz="700" dirty="0">
                <a:effectLst/>
                <a:latin typeface="+mn-lt"/>
                <a:ea typeface="Calibri"/>
                <a:cs typeface="Arial Unicode MS"/>
              </a:rPr>
              <a:t>the European Union</a:t>
            </a: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Times New Roman"/>
                <a:ea typeface="Times New Roman"/>
                <a:cs typeface="Arial Unicode MS"/>
              </a:rPr>
              <a:t> </a:t>
            </a:r>
            <a:endParaRPr lang="sr-Latn-RS" sz="1100" dirty="0">
              <a:effectLst/>
              <a:latin typeface="Times New Roman"/>
              <a:ea typeface="Times New Roman"/>
              <a:cs typeface="Arial Unicode MS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 userDrawn="1"/>
        </p:nvSpPr>
        <p:spPr bwMode="auto">
          <a:xfrm>
            <a:off x="6732240" y="6093296"/>
            <a:ext cx="1944216" cy="224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n-US" sz="700" dirty="0">
                <a:solidFill>
                  <a:srgbClr val="000000"/>
                </a:solidFill>
                <a:effectLst/>
                <a:latin typeface="+mn-lt"/>
                <a:ea typeface="Times New Roman"/>
                <a:cs typeface="Segoe UI"/>
              </a:rPr>
              <a:t>A project implemented by a consortium led by </a:t>
            </a:r>
            <a:r>
              <a:rPr lang="ru-RU" sz="700" dirty="0">
                <a:solidFill>
                  <a:srgbClr val="000000"/>
                </a:solidFill>
                <a:effectLst/>
                <a:latin typeface="+mn-lt"/>
                <a:ea typeface="Times New Roman"/>
                <a:cs typeface="Segoe UI"/>
              </a:rPr>
              <a:t> </a:t>
            </a:r>
            <a:r>
              <a:rPr lang="sr-Cyrl-RS" sz="1200" dirty="0">
                <a:effectLst/>
                <a:latin typeface="Times New Roman"/>
                <a:ea typeface="Times New Roman"/>
              </a:rPr>
              <a:t> </a:t>
            </a:r>
            <a:endParaRPr lang="sr-Latn-RS" sz="12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Times New Roman"/>
                <a:ea typeface="Times New Roman"/>
              </a:rPr>
              <a:t> </a:t>
            </a:r>
            <a:endParaRPr lang="sr-Latn-RS" sz="11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4" name="Picture 13" descr="C:\Users\user\Desktop\EU-Flag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69622"/>
            <a:ext cx="827405" cy="508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707DB96-F101-47C5-93B0-7DB7DD03EF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053" y="5791803"/>
            <a:ext cx="1013979" cy="9858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3632A14-C1ED-4544-9B8A-F869960A7B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207" y="6390032"/>
            <a:ext cx="938706" cy="3779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03C5FDDC-CA33-4413-9327-CA6D2AA3169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2" y="341471"/>
            <a:ext cx="1115696" cy="10713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82657-EEFE-465A-88AF-1CF1B2523D64}" type="datetime1">
              <a:rPr lang="en-GB" smtClean="0"/>
              <a:t>06/11/2018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47.102.23.135/e3mlab/PROMETHEUS%20Manual/The%20PROMETHEUS%20MODEL.pdf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630616" cy="936104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sr-Cyrl-RS" sz="2400" b="1" dirty="0" err="1" smtClean="0"/>
              <a:t>Klimatska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strategija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sa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akcionim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planom</a:t>
            </a:r>
            <a:r>
              <a:rPr lang="sr-Cyrl-RS" sz="2400" b="1" dirty="0" smtClean="0"/>
              <a:t>, </a:t>
            </a:r>
            <a:r>
              <a:rPr lang="sr-Cyrl-RS" sz="2400" b="1" dirty="0" err="1" smtClean="0"/>
              <a:t>sa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osvrtom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na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buduća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očekivanja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vezano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za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sektor</a:t>
            </a:r>
            <a:r>
              <a:rPr lang="sr-Cyrl-RS" sz="2400" b="1" dirty="0" smtClean="0"/>
              <a:t> </a:t>
            </a:r>
            <a:r>
              <a:rPr lang="sr-Cyrl-RS" sz="2400" b="1" dirty="0" err="1" smtClean="0"/>
              <a:t>industrije</a:t>
            </a:r>
            <a:r>
              <a:rPr lang="aa-ET" dirty="0"/>
              <a:t/>
            </a:r>
            <a:br>
              <a:rPr lang="aa-ET" dirty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91680" y="5013176"/>
            <a:ext cx="5760640" cy="720080"/>
          </a:xfrm>
        </p:spPr>
        <p:txBody>
          <a:bodyPr>
            <a:normAutofit fontScale="85000" lnSpcReduction="10000"/>
          </a:bodyPr>
          <a:lstStyle/>
          <a:p>
            <a:r>
              <a:rPr lang="sl-SI" sz="1800" dirty="0"/>
              <a:t>Matej Gasperic</a:t>
            </a:r>
            <a:endParaRPr lang="pt-PT" sz="1800" dirty="0"/>
          </a:p>
          <a:p>
            <a:r>
              <a:rPr lang="sl-SI" sz="1800" dirty="0"/>
              <a:t>„</a:t>
            </a:r>
            <a:r>
              <a:rPr lang="sl-SI" sz="1800" dirty="0" err="1"/>
              <a:t>Biomasom</a:t>
            </a:r>
            <a:r>
              <a:rPr lang="sl-SI" sz="1800" dirty="0"/>
              <a:t> </a:t>
            </a:r>
            <a:r>
              <a:rPr lang="sl-SI" sz="1800" dirty="0" err="1"/>
              <a:t>ka</a:t>
            </a:r>
            <a:r>
              <a:rPr lang="sl-SI" sz="1800" dirty="0"/>
              <a:t> </a:t>
            </a:r>
            <a:r>
              <a:rPr lang="sl-SI" sz="1800" dirty="0" err="1"/>
              <a:t>dekarbonizaciji</a:t>
            </a:r>
            <a:r>
              <a:rPr lang="sl-SI" sz="1800" dirty="0"/>
              <a:t> cementne industrije, </a:t>
            </a:r>
            <a:r>
              <a:rPr lang="sl-SI" sz="1800" dirty="0" err="1"/>
              <a:t>Paraćin</a:t>
            </a:r>
            <a:r>
              <a:rPr lang="sl-SI" sz="1800" dirty="0"/>
              <a:t> 6.11.</a:t>
            </a:r>
            <a:r>
              <a:rPr lang="pt-PT" sz="1800" dirty="0"/>
              <a:t>2018</a:t>
            </a:r>
            <a:r>
              <a:rPr lang="sl-SI" sz="1800" dirty="0"/>
              <a:t>“</a:t>
            </a:r>
            <a:endParaRPr lang="sr-Latn-R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8CEDFC3-CF2D-45D6-AE3E-DA525BC5AF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00000000-0008-0000-0100-00004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82507"/>
              </p:ext>
            </p:extLst>
          </p:nvPr>
        </p:nvGraphicFramePr>
        <p:xfrm>
          <a:off x="467544" y="1556792"/>
          <a:ext cx="69127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6A7C207-E582-42A1-841F-5AED7743520D}"/>
              </a:ext>
            </a:extLst>
          </p:cNvPr>
          <p:cNvSpPr/>
          <p:nvPr/>
        </p:nvSpPr>
        <p:spPr>
          <a:xfrm>
            <a:off x="539552" y="59529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 err="1">
                <a:solidFill>
                  <a:sysClr val="window" lastClr="FFFFFF"/>
                </a:solidFill>
              </a:rPr>
              <a:t>Modeling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results</a:t>
            </a:r>
            <a:r>
              <a:rPr lang="sl-SI" sz="2000" i="1" dirty="0">
                <a:solidFill>
                  <a:sysClr val="window" lastClr="FFFFFF"/>
                </a:solidFill>
              </a:rPr>
              <a:t> – Cement </a:t>
            </a:r>
            <a:r>
              <a:rPr lang="sl-SI" sz="2000" i="1" dirty="0" err="1">
                <a:solidFill>
                  <a:sysClr val="window" lastClr="FFFFFF"/>
                </a:solidFill>
              </a:rPr>
              <a:t>industry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34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700E758-048A-4D54-B00F-8E7AD31FC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F9118DA-CC33-476F-B24C-B1A06EC4817A}"/>
              </a:ext>
            </a:extLst>
          </p:cNvPr>
          <p:cNvSpPr/>
          <p:nvPr/>
        </p:nvSpPr>
        <p:spPr>
          <a:xfrm>
            <a:off x="539552" y="476672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 err="1">
                <a:solidFill>
                  <a:sysClr val="window" lastClr="FFFFFF"/>
                </a:solidFill>
              </a:rPr>
              <a:t>Baseline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scenarios</a:t>
            </a:r>
            <a:r>
              <a:rPr lang="sl-SI" sz="2000" i="1" dirty="0">
                <a:solidFill>
                  <a:sysClr val="window" lastClr="FFFFFF"/>
                </a:solidFill>
              </a:rPr>
              <a:t> set-up  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D1C45554-B8FD-4A9D-A08A-834D13C552DE}"/>
              </a:ext>
            </a:extLst>
          </p:cNvPr>
          <p:cNvSpPr txBox="1">
            <a:spLocks/>
          </p:cNvSpPr>
          <p:nvPr/>
        </p:nvSpPr>
        <p:spPr>
          <a:xfrm>
            <a:off x="312377" y="1377002"/>
            <a:ext cx="8229600" cy="272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a-ET" sz="1800" u="sng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9FB220C-E2ED-44DE-8881-0EEEE077F327}"/>
              </a:ext>
            </a:extLst>
          </p:cNvPr>
          <p:cNvSpPr/>
          <p:nvPr/>
        </p:nvSpPr>
        <p:spPr>
          <a:xfrm>
            <a:off x="395536" y="1443841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baseline scenarios have been developed for the energy sector of Serbia using the PRIMES &amp; GEM-E3 modelling suite, namely a </a:t>
            </a: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scenario </a:t>
            </a:r>
            <a:r>
              <a:rPr lang="sl-SI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 </a:t>
            </a:r>
          </a:p>
          <a:p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scenario</a:t>
            </a:r>
            <a:r>
              <a:rPr lang="sl-SI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The differentiating factor between the two baseline scenarios </a:t>
            </a:r>
            <a:r>
              <a:rPr lang="en-US" u="sng" dirty="0"/>
              <a:t>is the energy-related policies </a:t>
            </a:r>
            <a:r>
              <a:rPr lang="en-US" dirty="0"/>
              <a:t>that are taken into consideration. </a:t>
            </a:r>
          </a:p>
          <a:p>
            <a:endParaRPr lang="en-US" dirty="0"/>
          </a:p>
          <a:p>
            <a:r>
              <a:rPr lang="en-US" dirty="0"/>
              <a:t>Both baseline scenarios take into consideration only policies and measures that are in effect in 2015 .</a:t>
            </a:r>
            <a:endParaRPr lang="sl-SI" dirty="0"/>
          </a:p>
          <a:p>
            <a:endParaRPr lang="sl-SI" dirty="0"/>
          </a:p>
          <a:p>
            <a:pPr hangingPunct="0"/>
            <a:r>
              <a:rPr lang="sr-Cyrl-RS" u="sng" dirty="0" err="1"/>
              <a:t>Baseline</a:t>
            </a:r>
            <a:r>
              <a:rPr lang="sr-Cyrl-RS" u="sng" dirty="0"/>
              <a:t> </a:t>
            </a:r>
            <a:r>
              <a:rPr lang="sr-Cyrl-RS" u="sng" dirty="0" err="1"/>
              <a:t>scenarios</a:t>
            </a:r>
            <a:r>
              <a:rPr lang="sr-Cyrl-RS" u="sng" dirty="0"/>
              <a:t> </a:t>
            </a:r>
            <a:r>
              <a:rPr lang="sr-Cyrl-RS" u="sng" dirty="0" err="1"/>
              <a:t>and</a:t>
            </a:r>
            <a:r>
              <a:rPr lang="sr-Cyrl-RS" u="sng" dirty="0"/>
              <a:t> </a:t>
            </a:r>
            <a:r>
              <a:rPr lang="sr-Cyrl-RS" u="sng" dirty="0" err="1"/>
              <a:t>carbon</a:t>
            </a:r>
            <a:r>
              <a:rPr lang="sr-Cyrl-RS" u="sng" dirty="0"/>
              <a:t> </a:t>
            </a:r>
            <a:r>
              <a:rPr lang="sr-Cyrl-RS" u="sng" dirty="0" err="1"/>
              <a:t>prices</a:t>
            </a:r>
            <a:r>
              <a:rPr lang="sr-Cyrl-RS" u="sng" dirty="0"/>
              <a:t> </a:t>
            </a:r>
            <a:r>
              <a:rPr lang="sr-Cyrl-RS" dirty="0"/>
              <a:t>[2015-2050] </a:t>
            </a:r>
            <a:r>
              <a:rPr lang="sr-Cyrl-RS" u="sng" dirty="0"/>
              <a:t>:</a:t>
            </a:r>
          </a:p>
          <a:p>
            <a:pPr hangingPunct="0"/>
            <a:r>
              <a:rPr lang="sr-Cyrl-RS" dirty="0"/>
              <a:t>CARBON PRICE </a:t>
            </a:r>
            <a:r>
              <a:rPr lang="sr-Cyrl-RS" dirty="0" err="1"/>
              <a:t>in</a:t>
            </a:r>
            <a:r>
              <a:rPr lang="sr-Cyrl-RS" dirty="0"/>
              <a:t> ETS = 0€/tCO2</a:t>
            </a:r>
          </a:p>
          <a:p>
            <a:pPr hangingPunct="0"/>
            <a:r>
              <a:rPr lang="sr-Cyrl-RS" dirty="0"/>
              <a:t>CARBON PRICE </a:t>
            </a:r>
            <a:r>
              <a:rPr lang="sr-Cyrl-RS" dirty="0" err="1"/>
              <a:t>in</a:t>
            </a:r>
            <a:r>
              <a:rPr lang="sr-Cyrl-RS" dirty="0"/>
              <a:t> </a:t>
            </a:r>
            <a:r>
              <a:rPr lang="sr-Cyrl-RS" dirty="0" err="1"/>
              <a:t>non</a:t>
            </a:r>
            <a:r>
              <a:rPr lang="sr-Cyrl-RS" dirty="0"/>
              <a:t>-ETS =0€/tCO2</a:t>
            </a:r>
          </a:p>
          <a:p>
            <a:endParaRPr lang="en-US" dirty="0"/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4494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AB2E290-9A7B-4975-B824-1C9749FB99BE}"/>
              </a:ext>
            </a:extLst>
          </p:cNvPr>
          <p:cNvSpPr txBox="1"/>
          <p:nvPr/>
        </p:nvSpPr>
        <p:spPr>
          <a:xfrm>
            <a:off x="683568" y="693434"/>
            <a:ext cx="2287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>
                <a:solidFill>
                  <a:schemeClr val="bg1"/>
                </a:solidFill>
              </a:rPr>
              <a:t>R2-Results </a:t>
            </a:r>
            <a:r>
              <a:rPr lang="sl-SI" sz="2000" dirty="0" err="1">
                <a:solidFill>
                  <a:schemeClr val="bg1"/>
                </a:solidFill>
              </a:rPr>
              <a:t>overview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556792"/>
            <a:ext cx="7093276" cy="424847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5292080" y="2240868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76056" y="3032956"/>
            <a:ext cx="1044116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27884" y="3212976"/>
            <a:ext cx="2592288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87624" y="2492896"/>
            <a:ext cx="4932548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6192180" y="2456892"/>
            <a:ext cx="180020" cy="576064"/>
          </a:xfrm>
          <a:prstGeom prst="rightBrace">
            <a:avLst>
              <a:gd name="adj1" fmla="val 24049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58837" y="2591035"/>
            <a:ext cx="112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>
                <a:solidFill>
                  <a:srgbClr val="00B050"/>
                </a:solidFill>
              </a:rPr>
              <a:t>-19,5%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779912" y="2240868"/>
            <a:ext cx="0" cy="2988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/>
          <p:cNvSpPr/>
          <p:nvPr/>
        </p:nvSpPr>
        <p:spPr>
          <a:xfrm>
            <a:off x="6228184" y="3032956"/>
            <a:ext cx="117727" cy="180020"/>
          </a:xfrm>
          <a:prstGeom prst="rightBrace">
            <a:avLst>
              <a:gd name="adj1" fmla="val 2404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47607" y="2959883"/>
            <a:ext cx="112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>
                <a:solidFill>
                  <a:srgbClr val="FF0000"/>
                </a:solidFill>
              </a:rPr>
              <a:t>+9,0%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014182" y="2852936"/>
            <a:ext cx="1277898" cy="10149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 rot="10800000">
            <a:off x="4050549" y="2492896"/>
            <a:ext cx="105822" cy="370188"/>
          </a:xfrm>
          <a:prstGeom prst="rightBrace">
            <a:avLst>
              <a:gd name="adj1" fmla="val 24049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291771" y="2480127"/>
            <a:ext cx="840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1400" dirty="0">
                <a:solidFill>
                  <a:srgbClr val="00B050"/>
                </a:solidFill>
              </a:rPr>
              <a:t>-14,2%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30" name="Right Brace 29"/>
          <p:cNvSpPr/>
          <p:nvPr/>
        </p:nvSpPr>
        <p:spPr>
          <a:xfrm rot="10800000">
            <a:off x="4031941" y="2870039"/>
            <a:ext cx="109354" cy="342936"/>
          </a:xfrm>
          <a:prstGeom prst="rightBrace">
            <a:avLst>
              <a:gd name="adj1" fmla="val 2404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22715" y="2836832"/>
            <a:ext cx="925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1400" dirty="0">
                <a:solidFill>
                  <a:srgbClr val="FF0000"/>
                </a:solidFill>
              </a:rPr>
              <a:t>+16,1%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256076" y="2835833"/>
            <a:ext cx="55904" cy="53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56076" y="2996952"/>
            <a:ext cx="55904" cy="53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203728" y="2475793"/>
            <a:ext cx="55904" cy="53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7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801A174B-E36B-4305-85BD-491A0F5B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72" y="1556792"/>
            <a:ext cx="8229600" cy="4464496"/>
          </a:xfrm>
        </p:spPr>
        <p:txBody>
          <a:bodyPr>
            <a:normAutofit/>
          </a:bodyPr>
          <a:lstStyle/>
          <a:p>
            <a:pPr hangingPunct="0"/>
            <a:endParaRPr lang="sl-SI" sz="2300" dirty="0"/>
          </a:p>
          <a:p>
            <a:pPr hangingPunct="0"/>
            <a:r>
              <a:rPr lang="en-US" sz="2300" dirty="0"/>
              <a:t>M1 Scenario</a:t>
            </a:r>
            <a:r>
              <a:rPr lang="sl-SI" sz="2300" dirty="0"/>
              <a:t> – </a:t>
            </a:r>
            <a:r>
              <a:rPr lang="sl-SI" sz="2300" dirty="0" err="1"/>
              <a:t>Elements</a:t>
            </a:r>
            <a:r>
              <a:rPr lang="sl-SI" sz="2300" dirty="0"/>
              <a:t> </a:t>
            </a:r>
            <a:r>
              <a:rPr lang="sl-SI" sz="2300" dirty="0" err="1"/>
              <a:t>relevant</a:t>
            </a:r>
            <a:r>
              <a:rPr lang="sl-SI" sz="2300" dirty="0"/>
              <a:t> </a:t>
            </a:r>
            <a:r>
              <a:rPr lang="sl-SI" sz="2300" dirty="0" err="1"/>
              <a:t>for</a:t>
            </a:r>
            <a:r>
              <a:rPr lang="sl-SI" sz="2300" dirty="0"/>
              <a:t> Cement </a:t>
            </a:r>
            <a:r>
              <a:rPr lang="sl-SI" sz="2300" dirty="0" err="1"/>
              <a:t>Industry</a:t>
            </a:r>
            <a:r>
              <a:rPr lang="sl-SI" sz="2300" dirty="0"/>
              <a:t> </a:t>
            </a:r>
            <a:endParaRPr lang="en-US" sz="2300" dirty="0"/>
          </a:p>
          <a:p>
            <a:pPr hangingPunct="0">
              <a:buFontTx/>
              <a:buChar char="-"/>
            </a:pPr>
            <a:r>
              <a:rPr lang="en-US" sz="2300" dirty="0"/>
              <a:t>Full implementation of the EU-ETS</a:t>
            </a:r>
            <a:r>
              <a:rPr lang="sl-SI" sz="2300" dirty="0"/>
              <a:t>  ( </a:t>
            </a:r>
            <a:r>
              <a:rPr lang="sl-SI" sz="2300" dirty="0" err="1"/>
              <a:t>taking</a:t>
            </a:r>
            <a:r>
              <a:rPr lang="sl-SI" sz="2300" dirty="0"/>
              <a:t> </a:t>
            </a:r>
            <a:r>
              <a:rPr lang="sl-SI" sz="2300" dirty="0" err="1"/>
              <a:t>into</a:t>
            </a:r>
            <a:r>
              <a:rPr lang="sl-SI" sz="2300" dirty="0"/>
              <a:t> </a:t>
            </a:r>
            <a:r>
              <a:rPr lang="sl-SI" sz="2300" dirty="0" err="1"/>
              <a:t>account</a:t>
            </a:r>
            <a:r>
              <a:rPr lang="sl-SI" sz="2300" dirty="0"/>
              <a:t> </a:t>
            </a:r>
            <a:r>
              <a:rPr lang="sl-SI" sz="2300" dirty="0" err="1"/>
              <a:t>current</a:t>
            </a:r>
            <a:r>
              <a:rPr lang="sl-SI" sz="2300" dirty="0"/>
              <a:t> EU </a:t>
            </a:r>
            <a:r>
              <a:rPr lang="sl-SI" sz="2300" dirty="0" err="1"/>
              <a:t>level</a:t>
            </a:r>
            <a:r>
              <a:rPr lang="sl-SI" sz="2300" dirty="0"/>
              <a:t> </a:t>
            </a:r>
            <a:r>
              <a:rPr lang="sl-SI" sz="2300" dirty="0" err="1"/>
              <a:t>of</a:t>
            </a:r>
            <a:r>
              <a:rPr lang="sl-SI" sz="2300" dirty="0"/>
              <a:t> </a:t>
            </a:r>
            <a:r>
              <a:rPr lang="sl-SI" sz="2300" dirty="0" err="1"/>
              <a:t>ambition</a:t>
            </a:r>
            <a:r>
              <a:rPr lang="sl-SI" sz="2300" dirty="0"/>
              <a:t>) </a:t>
            </a:r>
            <a:endParaRPr lang="en-US" sz="2300" dirty="0"/>
          </a:p>
          <a:p>
            <a:pPr hangingPunct="0">
              <a:buFontTx/>
              <a:buChar char="-"/>
            </a:pPr>
            <a:r>
              <a:rPr lang="en-US" sz="2300" dirty="0"/>
              <a:t>No carbon price for the non-ETS sector </a:t>
            </a:r>
          </a:p>
          <a:p>
            <a:pPr hangingPunct="0"/>
            <a:endParaRPr lang="aa-ET" sz="23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7ED23B7-0417-4B75-B2E7-D3F17C08B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64F33E-3669-4068-8FBC-D98E648C134A}"/>
              </a:ext>
            </a:extLst>
          </p:cNvPr>
          <p:cNvSpPr/>
          <p:nvPr/>
        </p:nvSpPr>
        <p:spPr>
          <a:xfrm>
            <a:off x="497632" y="636657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 err="1">
                <a:solidFill>
                  <a:sysClr val="window" lastClr="FFFFFF"/>
                </a:solidFill>
              </a:rPr>
              <a:t>Mitigation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scenarios</a:t>
            </a:r>
            <a:r>
              <a:rPr lang="sl-SI" sz="2000" i="1" dirty="0">
                <a:solidFill>
                  <a:sysClr val="window" lastClr="FFFFFF"/>
                </a:solidFill>
              </a:rPr>
              <a:t> set-up  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4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2621C91-3C3A-4F19-9A5C-9FFEE4987B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14</a:t>
            </a:fld>
            <a:endParaRPr lang="de-DE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750895"/>
              </p:ext>
            </p:extLst>
          </p:nvPr>
        </p:nvGraphicFramePr>
        <p:xfrm>
          <a:off x="485775" y="1700808"/>
          <a:ext cx="7326585" cy="4104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6AF0DF8-7BE9-4983-A8D0-6E246EF8D31E}"/>
              </a:ext>
            </a:extLst>
          </p:cNvPr>
          <p:cNvSpPr/>
          <p:nvPr/>
        </p:nvSpPr>
        <p:spPr>
          <a:xfrm>
            <a:off x="500381" y="59084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400" i="1" dirty="0" err="1">
                <a:solidFill>
                  <a:sysClr val="window" lastClr="FFFFFF"/>
                </a:solidFill>
              </a:rPr>
              <a:t>External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Modeling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inputs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for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mitigation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scenarios</a:t>
            </a:r>
            <a:endParaRPr lang="sr-Latn-RS" sz="2400" i="1" dirty="0">
              <a:solidFill>
                <a:sysClr val="window" lastClr="FFFF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3429000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38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801A174B-E36B-4305-85BD-491A0F5B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72" y="1556792"/>
            <a:ext cx="8229600" cy="4464496"/>
          </a:xfrm>
        </p:spPr>
        <p:txBody>
          <a:bodyPr>
            <a:normAutofit/>
          </a:bodyPr>
          <a:lstStyle/>
          <a:p>
            <a:pPr hangingPunct="0"/>
            <a:endParaRPr lang="sl-SI" sz="2300" dirty="0"/>
          </a:p>
          <a:p>
            <a:pPr hangingPunct="0"/>
            <a:r>
              <a:rPr lang="en-US" sz="2300" dirty="0"/>
              <a:t>M</a:t>
            </a:r>
            <a:r>
              <a:rPr lang="sl-SI" sz="2300" dirty="0"/>
              <a:t>3</a:t>
            </a:r>
            <a:r>
              <a:rPr lang="en-US" sz="2300" dirty="0"/>
              <a:t> Scenario</a:t>
            </a:r>
            <a:r>
              <a:rPr lang="sl-SI" sz="2300" dirty="0"/>
              <a:t> - </a:t>
            </a:r>
            <a:r>
              <a:rPr lang="en-US" sz="2300" dirty="0"/>
              <a:t>Elements relevant for Cement Industry </a:t>
            </a:r>
          </a:p>
          <a:p>
            <a:pPr hangingPunct="0">
              <a:buFontTx/>
              <a:buChar char="-"/>
            </a:pPr>
            <a:r>
              <a:rPr lang="en-US" sz="2300" dirty="0"/>
              <a:t>Full implementation of the EU acquis (bottom up)</a:t>
            </a:r>
          </a:p>
          <a:p>
            <a:pPr hangingPunct="0">
              <a:buFontTx/>
              <a:buChar char="-"/>
            </a:pPr>
            <a:r>
              <a:rPr lang="en-US" sz="2300" dirty="0"/>
              <a:t>Full implementation of the EU-ETS (taking into account 2030 and 2050 level of ambition</a:t>
            </a:r>
            <a:r>
              <a:rPr lang="sl-SI" sz="2300" dirty="0"/>
              <a:t> </a:t>
            </a:r>
            <a:r>
              <a:rPr lang="sl-SI" sz="2300" dirty="0" err="1"/>
              <a:t>e.g</a:t>
            </a:r>
            <a:r>
              <a:rPr lang="sl-SI" sz="2300" dirty="0"/>
              <a:t>. -80% in 2050 </a:t>
            </a:r>
            <a:r>
              <a:rPr lang="sl-SI" sz="2300" dirty="0" err="1"/>
              <a:t>compare</a:t>
            </a:r>
            <a:r>
              <a:rPr lang="sl-SI" sz="2300" dirty="0"/>
              <a:t> to 1990 </a:t>
            </a:r>
            <a:r>
              <a:rPr lang="sl-SI" sz="2300" dirty="0" err="1"/>
              <a:t>levels</a:t>
            </a:r>
            <a:r>
              <a:rPr lang="en-US" sz="2300" dirty="0"/>
              <a:t>)</a:t>
            </a:r>
          </a:p>
          <a:p>
            <a:pPr hangingPunct="0">
              <a:buFontTx/>
              <a:buChar char="-"/>
            </a:pPr>
            <a:r>
              <a:rPr lang="en-US" sz="2300" dirty="0"/>
              <a:t>Full implementation of the Effort Sharing decision (top down)</a:t>
            </a:r>
          </a:p>
          <a:p>
            <a:pPr hangingPunct="0">
              <a:buFontTx/>
              <a:buChar char="-"/>
            </a:pPr>
            <a:endParaRPr lang="en-US" sz="2300" dirty="0"/>
          </a:p>
          <a:p>
            <a:pPr hangingPunct="0"/>
            <a:endParaRPr lang="aa-ET" sz="23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7ED23B7-0417-4B75-B2E7-D3F17C08B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64F33E-3669-4068-8FBC-D98E648C134A}"/>
              </a:ext>
            </a:extLst>
          </p:cNvPr>
          <p:cNvSpPr/>
          <p:nvPr/>
        </p:nvSpPr>
        <p:spPr>
          <a:xfrm>
            <a:off x="519361" y="636657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 err="1">
                <a:solidFill>
                  <a:sysClr val="window" lastClr="FFFFFF"/>
                </a:solidFill>
              </a:rPr>
              <a:t>Mitigation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scenarios</a:t>
            </a:r>
            <a:r>
              <a:rPr lang="sl-SI" sz="2000" i="1" dirty="0">
                <a:solidFill>
                  <a:sysClr val="window" lastClr="FFFFFF"/>
                </a:solidFill>
              </a:rPr>
              <a:t> set-up  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70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97FEF4BD-4053-4E37-8BA6-DB70D1A55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83" y="1628800"/>
            <a:ext cx="7286625" cy="41148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2621C91-3C3A-4F19-9A5C-9FFEE4987B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6AF0DF8-7BE9-4983-A8D0-6E246EF8D31E}"/>
              </a:ext>
            </a:extLst>
          </p:cNvPr>
          <p:cNvSpPr/>
          <p:nvPr/>
        </p:nvSpPr>
        <p:spPr>
          <a:xfrm>
            <a:off x="500381" y="59084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400" i="1" dirty="0" err="1">
                <a:solidFill>
                  <a:sysClr val="window" lastClr="FFFFFF"/>
                </a:solidFill>
              </a:rPr>
              <a:t>External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Modeling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inputs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for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mitigation</a:t>
            </a:r>
            <a:r>
              <a:rPr lang="sl-SI" sz="2400" i="1" dirty="0">
                <a:solidFill>
                  <a:sysClr val="window" lastClr="FFFFFF"/>
                </a:solidFill>
              </a:rPr>
              <a:t> </a:t>
            </a:r>
            <a:r>
              <a:rPr lang="sl-SI" sz="2400" i="1" dirty="0" err="1">
                <a:solidFill>
                  <a:sysClr val="window" lastClr="FFFFFF"/>
                </a:solidFill>
              </a:rPr>
              <a:t>scenarios</a:t>
            </a:r>
            <a:endParaRPr lang="sr-Latn-RS" sz="2400" i="1" dirty="0">
              <a:solidFill>
                <a:sysClr val="window" lastClr="FFFF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335699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91680" y="172229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1600" b="1" dirty="0" err="1" smtClean="0">
                <a:solidFill>
                  <a:schemeClr val="accent2"/>
                </a:solidFill>
              </a:rPr>
              <a:t>Potential</a:t>
            </a:r>
            <a:endParaRPr 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01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801A174B-E36B-4305-85BD-491A0F5B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72" y="1556792"/>
            <a:ext cx="5958036" cy="4464496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US" sz="2300" dirty="0"/>
              <a:t>Expectations for Cement industry in the Climate strategy and action plan</a:t>
            </a:r>
          </a:p>
          <a:p>
            <a:pPr hangingPunct="0">
              <a:buFontTx/>
              <a:buChar char="-"/>
            </a:pPr>
            <a:r>
              <a:rPr lang="en-US" sz="1800" dirty="0"/>
              <a:t>Cement industry is to prepare for the full implementation of the EU-ETS in Serbia</a:t>
            </a:r>
          </a:p>
          <a:p>
            <a:pPr hangingPunct="0">
              <a:buFontTx/>
              <a:buChar char="-"/>
            </a:pPr>
            <a:r>
              <a:rPr lang="en-US" sz="1800" dirty="0"/>
              <a:t>Draft law on climate change is to introduce MRV in the Serbia‘s ETS Sector</a:t>
            </a:r>
          </a:p>
          <a:p>
            <a:pPr hangingPunct="0">
              <a:buFontTx/>
              <a:buChar char="-"/>
            </a:pPr>
            <a:r>
              <a:rPr lang="en-US" sz="1800" dirty="0"/>
              <a:t>Serbia is a Carbon price taker – no options for affecting the EU CO2 price</a:t>
            </a:r>
          </a:p>
          <a:p>
            <a:pPr hangingPunct="0">
              <a:buFontTx/>
              <a:buChar char="-"/>
            </a:pPr>
            <a:r>
              <a:rPr lang="en-US" sz="1800" dirty="0"/>
              <a:t>Modeling date for full implementation of the EU-ETS is 2025</a:t>
            </a:r>
          </a:p>
          <a:p>
            <a:pPr hangingPunct="0">
              <a:buFontTx/>
              <a:buChar char="-"/>
            </a:pPr>
            <a:r>
              <a:rPr lang="en-US" sz="1800" dirty="0"/>
              <a:t>By then n</a:t>
            </a:r>
            <a:r>
              <a:rPr lang="sl-SI" sz="1800" dirty="0"/>
              <a:t>o</a:t>
            </a:r>
            <a:r>
              <a:rPr lang="en-US" sz="1800" dirty="0"/>
              <a:t> specific </a:t>
            </a:r>
            <a:r>
              <a:rPr lang="en-US" sz="1800" dirty="0" err="1"/>
              <a:t>PaMs</a:t>
            </a:r>
            <a:r>
              <a:rPr lang="en-US" sz="1800" dirty="0"/>
              <a:t> are considered for the </a:t>
            </a:r>
            <a:r>
              <a:rPr lang="sl-SI" sz="1800" dirty="0" err="1"/>
              <a:t>energy</a:t>
            </a:r>
            <a:r>
              <a:rPr lang="sl-SI" sz="1800" dirty="0"/>
              <a:t> </a:t>
            </a:r>
            <a:r>
              <a:rPr lang="sl-SI" sz="1800" dirty="0" err="1"/>
              <a:t>intensive</a:t>
            </a:r>
            <a:r>
              <a:rPr lang="sl-SI" sz="1800" dirty="0"/>
              <a:t> </a:t>
            </a:r>
            <a:r>
              <a:rPr lang="en-US" sz="1800" dirty="0"/>
              <a:t>industry sector at this stage of preparation of the Strategy and Action plan</a:t>
            </a:r>
          </a:p>
          <a:p>
            <a:pPr hangingPunct="0">
              <a:buFontTx/>
              <a:buChar char="-"/>
            </a:pPr>
            <a:r>
              <a:rPr lang="en-US" sz="1800" dirty="0"/>
              <a:t>EU starting point for determination of annual reduction rate for benchmark value update = 0,766tCO2/</a:t>
            </a:r>
            <a:r>
              <a:rPr lang="en-US" sz="1800" dirty="0" err="1"/>
              <a:t>tclinker</a:t>
            </a:r>
            <a:r>
              <a:rPr lang="en-US" sz="1800" dirty="0"/>
              <a:t>.</a:t>
            </a:r>
          </a:p>
          <a:p>
            <a:pPr marL="0" indent="0" hangingPunct="0"/>
            <a:endParaRPr lang="sl-SI" sz="1900" dirty="0"/>
          </a:p>
          <a:p>
            <a:pPr hangingPunct="0">
              <a:buFontTx/>
              <a:buChar char="-"/>
            </a:pPr>
            <a:endParaRPr lang="sl-SI" sz="2300" dirty="0"/>
          </a:p>
          <a:p>
            <a:pPr hangingPunct="0"/>
            <a:endParaRPr lang="aa-ET" sz="23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7ED23B7-0417-4B75-B2E7-D3F17C08B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64F33E-3669-4068-8FBC-D98E648C134A}"/>
              </a:ext>
            </a:extLst>
          </p:cNvPr>
          <p:cNvSpPr/>
          <p:nvPr/>
        </p:nvSpPr>
        <p:spPr>
          <a:xfrm>
            <a:off x="486172" y="636657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 err="1">
                <a:solidFill>
                  <a:sysClr val="window" lastClr="FFFFFF"/>
                </a:solidFill>
              </a:rPr>
              <a:t>Expectations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for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the</a:t>
            </a:r>
            <a:r>
              <a:rPr lang="sl-SI" sz="2000" i="1" dirty="0">
                <a:solidFill>
                  <a:sysClr val="window" lastClr="FFFFFF"/>
                </a:solidFill>
              </a:rPr>
              <a:t> Cement </a:t>
            </a:r>
            <a:r>
              <a:rPr lang="sl-SI" sz="2000" i="1" dirty="0" err="1">
                <a:solidFill>
                  <a:sysClr val="window" lastClr="FFFFFF"/>
                </a:solidFill>
              </a:rPr>
              <a:t>Industry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="" xmlns:a16="http://schemas.microsoft.com/office/drawing/2014/main" id="{F4AEEC4D-F078-474C-BE35-6F3445FD8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324775"/>
              </p:ext>
            </p:extLst>
          </p:nvPr>
        </p:nvGraphicFramePr>
        <p:xfrm>
          <a:off x="6372199" y="1556792"/>
          <a:ext cx="277180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47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99592" y="1556792"/>
            <a:ext cx="7056784" cy="4176464"/>
          </a:xfrm>
        </p:spPr>
        <p:txBody>
          <a:bodyPr>
            <a:normAutofit/>
          </a:bodyPr>
          <a:lstStyle/>
          <a:p>
            <a:pPr marL="0" indent="0"/>
            <a:endParaRPr lang="sl-SI" sz="2000" b="1" dirty="0"/>
          </a:p>
          <a:p>
            <a:pPr marL="0" indent="0"/>
            <a:endParaRPr lang="sl-SI" sz="2000" b="1" dirty="0"/>
          </a:p>
          <a:p>
            <a:pPr marL="0" indent="0"/>
            <a:endParaRPr lang="sl-SI" sz="2000" b="1" dirty="0"/>
          </a:p>
          <a:p>
            <a:pPr marL="0" indent="0"/>
            <a:endParaRPr lang="sl-SI" sz="2000" b="1" dirty="0"/>
          </a:p>
          <a:p>
            <a:pPr marL="0" indent="0"/>
            <a:endParaRPr lang="sl-SI" sz="2000" b="1" dirty="0"/>
          </a:p>
          <a:p>
            <a:pPr marL="0" indent="0" algn="ctr"/>
            <a:r>
              <a:rPr lang="sl-SI" sz="2000" b="1" dirty="0"/>
              <a:t>Hvala na pažnji !</a:t>
            </a:r>
          </a:p>
          <a:p>
            <a:pPr marL="0" indent="0"/>
            <a:endParaRPr lang="sl-SI" sz="2000" b="1" dirty="0"/>
          </a:p>
          <a:p>
            <a:pPr marL="0" indent="0"/>
            <a:endParaRPr lang="sl-SI" sz="2000" b="1" dirty="0"/>
          </a:p>
          <a:p>
            <a:pPr marL="0" indent="0"/>
            <a:endParaRPr lang="sl-SI" sz="2000" b="1" dirty="0"/>
          </a:p>
          <a:p>
            <a:pPr marL="0" indent="0"/>
            <a:r>
              <a:rPr lang="sr-Latn-RS" sz="2400" i="1" dirty="0"/>
              <a:t>		     </a:t>
            </a:r>
            <a:r>
              <a:rPr lang="sr-Latn-RS" sz="1800" u="sng" dirty="0"/>
              <a:t>www.klimatskastrategija.eu</a:t>
            </a:r>
            <a:endParaRPr lang="en-GB" sz="1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56448" y="6378390"/>
            <a:ext cx="21336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672BC92-B5C4-4F94-A4FC-D7F332D95BCB}"/>
              </a:ext>
            </a:extLst>
          </p:cNvPr>
          <p:cNvSpPr/>
          <p:nvPr/>
        </p:nvSpPr>
        <p:spPr>
          <a:xfrm>
            <a:off x="611560" y="692696"/>
            <a:ext cx="330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i="1" dirty="0" err="1">
                <a:solidFill>
                  <a:sysClr val="window" lastClr="FFFFFF"/>
                </a:solidFill>
              </a:rPr>
              <a:t>Drafting</a:t>
            </a:r>
            <a:r>
              <a:rPr lang="sl-SI" i="1" dirty="0">
                <a:solidFill>
                  <a:sysClr val="window" lastClr="FFFFFF"/>
                </a:solidFill>
              </a:rPr>
              <a:t> </a:t>
            </a:r>
            <a:r>
              <a:rPr lang="sl-SI" i="1" dirty="0" err="1">
                <a:solidFill>
                  <a:sysClr val="window" lastClr="FFFFFF"/>
                </a:solidFill>
              </a:rPr>
              <a:t>Strategy</a:t>
            </a:r>
            <a:r>
              <a:rPr lang="sl-SI" i="1" dirty="0">
                <a:solidFill>
                  <a:sysClr val="window" lastClr="FFFFFF"/>
                </a:solidFill>
              </a:rPr>
              <a:t> </a:t>
            </a:r>
            <a:r>
              <a:rPr lang="sl-SI" i="1" dirty="0" err="1">
                <a:solidFill>
                  <a:sysClr val="window" lastClr="FFFFFF"/>
                </a:solidFill>
              </a:rPr>
              <a:t>and</a:t>
            </a:r>
            <a:r>
              <a:rPr lang="sl-SI" i="1" dirty="0">
                <a:solidFill>
                  <a:sysClr val="window" lastClr="FFFFFF"/>
                </a:solidFill>
              </a:rPr>
              <a:t> </a:t>
            </a:r>
            <a:r>
              <a:rPr lang="sl-SI" i="1" dirty="0" err="1">
                <a:solidFill>
                  <a:sysClr val="window" lastClr="FFFFFF"/>
                </a:solidFill>
              </a:rPr>
              <a:t>Action</a:t>
            </a:r>
            <a:r>
              <a:rPr lang="sl-SI" i="1" dirty="0">
                <a:solidFill>
                  <a:sysClr val="window" lastClr="FFFFFF"/>
                </a:solidFill>
              </a:rPr>
              <a:t> plan</a:t>
            </a:r>
            <a:endParaRPr lang="sr-Latn-RS" i="1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5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Project Structure and components of the project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Modelling suite for Serbia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Macroeconomic Modelling Assumption and Exogenous parameters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Macroeconomic Modelling  results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Baseline Results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Mitigation Scenarios set-up – Elements relevant for Cement Industry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Expectations for the Cement Industry</a:t>
            </a:r>
          </a:p>
          <a:p>
            <a:pPr marL="0" lvl="0" indent="0"/>
            <a:endParaRPr lang="en-GB" dirty="0">
              <a:solidFill>
                <a:prstClr val="black"/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56448" y="6378390"/>
            <a:ext cx="21336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494184" y="65262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PT" sz="2000" i="1" dirty="0" err="1">
                <a:solidFill>
                  <a:sysClr val="window" lastClr="FFFFFF"/>
                </a:solidFill>
              </a:rPr>
              <a:t>Content</a:t>
            </a:r>
            <a:r>
              <a:rPr lang="pt-PT" sz="2000" i="1" dirty="0">
                <a:solidFill>
                  <a:sysClr val="window" lastClr="FFFFFF"/>
                </a:solidFill>
              </a:rPr>
              <a:t> </a:t>
            </a:r>
            <a:r>
              <a:rPr lang="pt-PT" sz="2000" i="1" dirty="0" err="1">
                <a:solidFill>
                  <a:sysClr val="window" lastClr="FFFFFF"/>
                </a:solidFill>
              </a:rPr>
              <a:t>of</a:t>
            </a:r>
            <a:r>
              <a:rPr lang="pt-PT" sz="2000" i="1" dirty="0">
                <a:solidFill>
                  <a:sysClr val="window" lastClr="FFFFFF"/>
                </a:solidFill>
              </a:rPr>
              <a:t> </a:t>
            </a:r>
            <a:r>
              <a:rPr lang="pt-PT" sz="2000" i="1" dirty="0" err="1">
                <a:solidFill>
                  <a:sysClr val="window" lastClr="FFFFFF"/>
                </a:solidFill>
              </a:rPr>
              <a:t>the</a:t>
            </a:r>
            <a:r>
              <a:rPr lang="pt-PT" sz="2000" i="1" dirty="0">
                <a:solidFill>
                  <a:sysClr val="window" lastClr="FFFFFF"/>
                </a:solidFill>
              </a:rPr>
              <a:t> </a:t>
            </a:r>
            <a:r>
              <a:rPr lang="pt-PT" sz="2000" i="1" dirty="0" err="1">
                <a:solidFill>
                  <a:sysClr val="window" lastClr="FFFFFF"/>
                </a:solidFill>
              </a:rPr>
              <a:t>presentation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78B317B-7E45-4BF3-A842-9B6067FB0A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E0EA55-962F-44B0-9CB8-459C431CB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292843" cy="458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3A86660-8043-4D5D-89BF-0359AD3397DA}"/>
              </a:ext>
            </a:extLst>
          </p:cNvPr>
          <p:cNvSpPr/>
          <p:nvPr/>
        </p:nvSpPr>
        <p:spPr>
          <a:xfrm>
            <a:off x="3059832" y="1340769"/>
            <a:ext cx="2448271" cy="2232248"/>
          </a:xfrm>
          <a:prstGeom prst="rect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AB2E290-9A7B-4975-B824-1C9749FB99BE}"/>
              </a:ext>
            </a:extLst>
          </p:cNvPr>
          <p:cNvSpPr txBox="1"/>
          <p:nvPr/>
        </p:nvSpPr>
        <p:spPr>
          <a:xfrm>
            <a:off x="683568" y="693434"/>
            <a:ext cx="3798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>
                <a:solidFill>
                  <a:schemeClr val="bg1"/>
                </a:solidFill>
              </a:rPr>
              <a:t>Project </a:t>
            </a:r>
            <a:r>
              <a:rPr lang="sl-SI" sz="2000" dirty="0" err="1">
                <a:solidFill>
                  <a:schemeClr val="bg1"/>
                </a:solidFill>
              </a:rPr>
              <a:t>structure</a:t>
            </a:r>
            <a:r>
              <a:rPr lang="sl-SI" sz="2000" dirty="0">
                <a:solidFill>
                  <a:schemeClr val="bg1"/>
                </a:solidFill>
              </a:rPr>
              <a:t> </a:t>
            </a:r>
            <a:r>
              <a:rPr lang="sl-SI" sz="2000" dirty="0" err="1">
                <a:solidFill>
                  <a:schemeClr val="bg1"/>
                </a:solidFill>
              </a:rPr>
              <a:t>and</a:t>
            </a:r>
            <a:r>
              <a:rPr lang="sl-SI" sz="2000" dirty="0">
                <a:solidFill>
                  <a:schemeClr val="bg1"/>
                </a:solidFill>
              </a:rPr>
              <a:t> </a:t>
            </a:r>
            <a:r>
              <a:rPr lang="sl-SI" sz="2000" dirty="0" err="1">
                <a:solidFill>
                  <a:schemeClr val="bg1"/>
                </a:solidFill>
              </a:rPr>
              <a:t>components</a:t>
            </a:r>
            <a:r>
              <a:rPr lang="sl-SI" sz="2000" dirty="0">
                <a:solidFill>
                  <a:schemeClr val="bg1"/>
                </a:solidFill>
              </a:rPr>
              <a:t> </a:t>
            </a:r>
            <a:endParaRPr lang="sr-Latn-R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3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8101A34-60F4-4646-BC4C-6CC125680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963D05C0-CF50-4E62-B960-DDF7377B2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24769"/>
            <a:ext cx="6921937" cy="341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AFA954-4DF6-454C-B293-72BAA5BAFE67}"/>
              </a:ext>
            </a:extLst>
          </p:cNvPr>
          <p:cNvSpPr/>
          <p:nvPr/>
        </p:nvSpPr>
        <p:spPr>
          <a:xfrm>
            <a:off x="539552" y="649107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>
                <a:solidFill>
                  <a:sysClr val="window" lastClr="FFFFFF"/>
                </a:solidFill>
              </a:rPr>
              <a:t>R2/R3-Modelling suite </a:t>
            </a:r>
            <a:r>
              <a:rPr lang="sl-SI" sz="2000" i="1" dirty="0" err="1">
                <a:solidFill>
                  <a:sysClr val="window" lastClr="FFFFFF"/>
                </a:solidFill>
              </a:rPr>
              <a:t>for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Serbia‘s</a:t>
            </a:r>
            <a:r>
              <a:rPr lang="sl-SI" sz="2000" i="1" dirty="0">
                <a:solidFill>
                  <a:sysClr val="window" lastClr="FFFFFF"/>
                </a:solidFill>
              </a:rPr>
              <a:t> GHG </a:t>
            </a:r>
            <a:r>
              <a:rPr lang="sl-SI" sz="2000" i="1" dirty="0" err="1">
                <a:solidFill>
                  <a:sysClr val="window" lastClr="FFFFFF"/>
                </a:solidFill>
              </a:rPr>
              <a:t>projections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004048" y="4365104"/>
            <a:ext cx="1080120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b="1" dirty="0"/>
              <a:t>FAO-GFA </a:t>
            </a:r>
            <a:r>
              <a:rPr lang="sl-SI" sz="1200" b="1" dirty="0" err="1"/>
              <a:t>Serbia</a:t>
            </a:r>
            <a:endParaRPr lang="en-US" sz="12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283968" y="4581128"/>
            <a:ext cx="648072" cy="0"/>
          </a:xfrm>
          <a:prstGeom prst="straightConnector1">
            <a:avLst/>
          </a:prstGeom>
          <a:ln w="28575"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5013176"/>
            <a:ext cx="6921937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sl-SI" sz="600" b="1" dirty="0"/>
          </a:p>
          <a:p>
            <a:r>
              <a:rPr lang="sl-SI" sz="1300" b="1" dirty="0" err="1"/>
              <a:t>Waste</a:t>
            </a:r>
            <a:endParaRPr lang="sl-SI" sz="1300" b="1" dirty="0"/>
          </a:p>
          <a:p>
            <a:r>
              <a:rPr lang="sl-SI" sz="1300" b="1" dirty="0" err="1"/>
              <a:t>Sector</a:t>
            </a:r>
            <a:endParaRPr lang="sl-SI" sz="1300" b="1" dirty="0"/>
          </a:p>
          <a:p>
            <a:r>
              <a:rPr lang="sl-SI" sz="600" b="1" dirty="0"/>
              <a:t> </a:t>
            </a:r>
            <a:endParaRPr lang="en-US" sz="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228184" y="5151095"/>
            <a:ext cx="1080120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b="1" dirty="0"/>
              <a:t>IPCC 2006 </a:t>
            </a:r>
            <a:r>
              <a:rPr lang="sl-SI" sz="1200" b="1" dirty="0" err="1"/>
              <a:t>Waste</a:t>
            </a:r>
            <a:r>
              <a:rPr lang="sl-SI" sz="1200" b="1" dirty="0"/>
              <a:t> model</a:t>
            </a:r>
            <a:endParaRPr lang="en-US" sz="1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68244" y="3140968"/>
            <a:ext cx="20684" cy="2010127"/>
          </a:xfrm>
          <a:prstGeom prst="straightConnector1">
            <a:avLst/>
          </a:prstGeom>
          <a:ln w="31750"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63600" y="3140968"/>
            <a:ext cx="1009081" cy="0"/>
          </a:xfrm>
          <a:prstGeom prst="straightConnector1">
            <a:avLst/>
          </a:prstGeom>
          <a:ln w="31750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48064" y="1844824"/>
            <a:ext cx="615536" cy="0"/>
          </a:xfrm>
          <a:prstGeom prst="straightConnector1">
            <a:avLst/>
          </a:prstGeom>
          <a:ln w="31750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42916" y="1879425"/>
            <a:ext cx="20684" cy="1242840"/>
          </a:xfrm>
          <a:prstGeom prst="straightConnector1">
            <a:avLst/>
          </a:prstGeom>
          <a:ln w="31750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58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966A8B2-7B5F-4480-9D04-799D0FD21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4" name="Picture 3" descr="C:\Users\pcapros\Desktop\unnamed.png">
            <a:extLst>
              <a:ext uri="{FF2B5EF4-FFF2-40B4-BE49-F238E27FC236}">
                <a16:creationId xmlns="" xmlns:a16="http://schemas.microsoft.com/office/drawing/2014/main" id="{577D1632-6D7A-4CCD-9798-2D3583D384D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439334"/>
            <a:ext cx="6689974" cy="374441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BB00FEF-F6AD-4CE5-B9EB-E625FB17112E}"/>
              </a:ext>
            </a:extLst>
          </p:cNvPr>
          <p:cNvSpPr/>
          <p:nvPr/>
        </p:nvSpPr>
        <p:spPr>
          <a:xfrm>
            <a:off x="755576" y="5140636"/>
            <a:ext cx="24945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en-GB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Prometheus model and E3M</a:t>
            </a:r>
            <a:endParaRPr lang="sr-Latn-R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75D9374-F0FB-488D-9F0A-252614BBAED7}"/>
              </a:ext>
            </a:extLst>
          </p:cNvPr>
          <p:cNvSpPr/>
          <p:nvPr/>
        </p:nvSpPr>
        <p:spPr>
          <a:xfrm>
            <a:off x="611560" y="620688"/>
            <a:ext cx="2934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400" i="1" dirty="0" err="1">
                <a:solidFill>
                  <a:sysClr val="window" lastClr="FFFFFF"/>
                </a:solidFill>
              </a:rPr>
              <a:t>External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modeling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inputs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A844C19-D73B-4BC7-97F4-3FD1F8F1B1CF}"/>
              </a:ext>
            </a:extLst>
          </p:cNvPr>
          <p:cNvSpPr/>
          <p:nvPr/>
        </p:nvSpPr>
        <p:spPr>
          <a:xfrm>
            <a:off x="728700" y="5385110"/>
            <a:ext cx="76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200" dirty="0"/>
              <a:t>PROMETHEUS is a world stochastic energy system model developed and maintained by E3-Modelling staff. The model manual is available at </a:t>
            </a:r>
            <a:r>
              <a:rPr lang="en-US" sz="1200" u="sng" dirty="0">
                <a:hlinkClick r:id="rId3"/>
              </a:rPr>
              <a:t>http://147.102.23.135/e3mlab/PROMETHEUS%20Manual/The%20PROMETHEUS%20MODEL.pdf</a:t>
            </a:r>
            <a:endParaRPr lang="aa-ET" sz="1200" dirty="0"/>
          </a:p>
        </p:txBody>
      </p:sp>
    </p:spTree>
    <p:extLst>
      <p:ext uri="{BB962C8B-B14F-4D97-AF65-F5344CB8AC3E}">
        <p14:creationId xmlns:p14="http://schemas.microsoft.com/office/powerpoint/2010/main" val="167248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A52F1B9-2B45-47FA-857E-7F73279AF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869160"/>
            <a:ext cx="8229600" cy="1152128"/>
          </a:xfrm>
        </p:spPr>
        <p:txBody>
          <a:bodyPr>
            <a:noAutofit/>
          </a:bodyPr>
          <a:lstStyle/>
          <a:p>
            <a:r>
              <a:rPr lang="de-DE" sz="1400" dirty="0"/>
              <a:t>The </a:t>
            </a:r>
            <a:r>
              <a:rPr lang="de-DE" sz="1400" dirty="0" err="1"/>
              <a:t>key</a:t>
            </a:r>
            <a:r>
              <a:rPr lang="de-DE" sz="1400" dirty="0"/>
              <a:t> </a:t>
            </a:r>
            <a:r>
              <a:rPr lang="de-DE" sz="1400" dirty="0" err="1"/>
              <a:t>trend</a:t>
            </a:r>
            <a:r>
              <a:rPr lang="de-DE" sz="1400" dirty="0"/>
              <a:t> 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growth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labour</a:t>
            </a:r>
            <a:r>
              <a:rPr lang="de-DE" sz="1400" dirty="0"/>
              <a:t> </a:t>
            </a:r>
            <a:r>
              <a:rPr lang="de-DE" sz="1400" dirty="0" err="1"/>
              <a:t>productivity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it</a:t>
            </a:r>
            <a:r>
              <a:rPr lang="de-DE" sz="1400" dirty="0"/>
              <a:t> will </a:t>
            </a:r>
            <a:r>
              <a:rPr lang="de-DE" sz="1400" dirty="0" err="1"/>
              <a:t>surpass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EU </a:t>
            </a:r>
            <a:r>
              <a:rPr lang="de-DE" sz="1400" dirty="0" err="1"/>
              <a:t>average</a:t>
            </a:r>
            <a:r>
              <a:rPr lang="de-DE" sz="1400" dirty="0"/>
              <a:t> </a:t>
            </a:r>
            <a:r>
              <a:rPr lang="de-DE" sz="1400" dirty="0" err="1"/>
              <a:t>until</a:t>
            </a:r>
            <a:r>
              <a:rPr lang="de-DE" sz="1400" dirty="0"/>
              <a:t> 2040 and </a:t>
            </a:r>
            <a:r>
              <a:rPr lang="de-DE" sz="1400" dirty="0" err="1"/>
              <a:t>it</a:t>
            </a:r>
            <a:r>
              <a:rPr lang="de-DE" sz="1400" dirty="0"/>
              <a:t> will </a:t>
            </a:r>
            <a:r>
              <a:rPr lang="de-DE" sz="1400" dirty="0" err="1"/>
              <a:t>converge</a:t>
            </a:r>
            <a:r>
              <a:rPr lang="de-DE" sz="1400" dirty="0"/>
              <a:t> </a:t>
            </a:r>
            <a:r>
              <a:rPr lang="de-DE" sz="1400" dirty="0" err="1"/>
              <a:t>right</a:t>
            </a:r>
            <a:r>
              <a:rPr lang="de-DE" sz="1400" dirty="0"/>
              <a:t> </a:t>
            </a:r>
            <a:r>
              <a:rPr lang="de-DE" sz="1400" dirty="0" err="1"/>
              <a:t>afterwards</a:t>
            </a:r>
            <a:endParaRPr lang="sl-SI" sz="1400" dirty="0"/>
          </a:p>
          <a:p>
            <a:r>
              <a:rPr lang="en-GB" sz="1400" dirty="0"/>
              <a:t>The labour productivity assumed is consistent with the population projections of the statistical office and the projections of declining unemployment rate until 2050.</a:t>
            </a:r>
            <a:endParaRPr lang="aa-ET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2195DB4-7FD6-4342-AB20-1B8FFDDC72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9E8D81F-A088-445B-A82C-DFD35EACA2E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34104"/>
            <a:ext cx="7416824" cy="3207064"/>
          </a:xfrm>
          <a:prstGeom prst="rect">
            <a:avLst/>
          </a:prstGeom>
          <a:noFill/>
        </p:spPr>
      </p:pic>
      <p:sp>
        <p:nvSpPr>
          <p:cNvPr id="7" name="Content Placeholder 1">
            <a:extLst>
              <a:ext uri="{FF2B5EF4-FFF2-40B4-BE49-F238E27FC236}">
                <a16:creationId xmlns="" xmlns:a16="http://schemas.microsoft.com/office/drawing/2014/main" id="{DF906E8F-3BAC-48A9-9924-AD48EEBB6611}"/>
              </a:ext>
            </a:extLst>
          </p:cNvPr>
          <p:cNvSpPr txBox="1">
            <a:spLocks/>
          </p:cNvSpPr>
          <p:nvPr/>
        </p:nvSpPr>
        <p:spPr>
          <a:xfrm>
            <a:off x="312377" y="1377002"/>
            <a:ext cx="8229600" cy="272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400" dirty="0" err="1"/>
              <a:t>Labour</a:t>
            </a:r>
            <a:r>
              <a:rPr lang="sl-SI" sz="1400" dirty="0"/>
              <a:t> </a:t>
            </a:r>
            <a:r>
              <a:rPr lang="sl-SI" sz="1400" dirty="0" err="1"/>
              <a:t>productivity</a:t>
            </a:r>
            <a:endParaRPr lang="aa-ET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4E9A810-996F-4001-AC3C-C5038A299878}"/>
              </a:ext>
            </a:extLst>
          </p:cNvPr>
          <p:cNvSpPr/>
          <p:nvPr/>
        </p:nvSpPr>
        <p:spPr>
          <a:xfrm>
            <a:off x="539552" y="548680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 err="1">
                <a:solidFill>
                  <a:sysClr val="window" lastClr="FFFFFF"/>
                </a:solidFill>
              </a:rPr>
              <a:t>Macroeconomic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Modeling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assumptions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3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1B9677C-9F5C-42B9-8D23-7317A98E4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E796286-2922-4CCF-91CB-959094B42C4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849909"/>
            <a:ext cx="7272808" cy="37766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2621425-99E4-473D-B715-2A42E516FC17}"/>
              </a:ext>
            </a:extLst>
          </p:cNvPr>
          <p:cNvSpPr/>
          <p:nvPr/>
        </p:nvSpPr>
        <p:spPr>
          <a:xfrm>
            <a:off x="539552" y="54868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i="1" dirty="0" err="1">
                <a:solidFill>
                  <a:sysClr val="window" lastClr="FFFFFF"/>
                </a:solidFill>
              </a:rPr>
              <a:t>Macroeconomic</a:t>
            </a:r>
            <a:r>
              <a:rPr lang="sl-SI" i="1" dirty="0">
                <a:solidFill>
                  <a:sysClr val="window" lastClr="FFFFFF"/>
                </a:solidFill>
              </a:rPr>
              <a:t> </a:t>
            </a:r>
            <a:r>
              <a:rPr lang="sl-SI" i="1" dirty="0" err="1">
                <a:solidFill>
                  <a:sysClr val="window" lastClr="FFFFFF"/>
                </a:solidFill>
              </a:rPr>
              <a:t>Modeling</a:t>
            </a:r>
            <a:r>
              <a:rPr lang="sl-SI" i="1" dirty="0">
                <a:solidFill>
                  <a:sysClr val="window" lastClr="FFFFFF"/>
                </a:solidFill>
              </a:rPr>
              <a:t> </a:t>
            </a:r>
            <a:r>
              <a:rPr lang="sl-SI" i="1" dirty="0" err="1">
                <a:solidFill>
                  <a:sysClr val="window" lastClr="FFFFFF"/>
                </a:solidFill>
              </a:rPr>
              <a:t>assumptions</a:t>
            </a:r>
            <a:r>
              <a:rPr lang="sl-SI" i="1" dirty="0">
                <a:solidFill>
                  <a:sysClr val="window" lastClr="FFFFFF"/>
                </a:solidFill>
              </a:rPr>
              <a:t>/</a:t>
            </a:r>
            <a:r>
              <a:rPr lang="sl-SI" i="1" dirty="0" err="1">
                <a:solidFill>
                  <a:sysClr val="window" lastClr="FFFFFF"/>
                </a:solidFill>
              </a:rPr>
              <a:t>results</a:t>
            </a:r>
            <a:endParaRPr lang="sr-Latn-RS" i="1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1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700E758-048A-4D54-B00F-8E7AD31FC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F9118DA-CC33-476F-B24C-B1A06EC4817A}"/>
              </a:ext>
            </a:extLst>
          </p:cNvPr>
          <p:cNvSpPr/>
          <p:nvPr/>
        </p:nvSpPr>
        <p:spPr>
          <a:xfrm>
            <a:off x="467544" y="65262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 err="1">
                <a:solidFill>
                  <a:sysClr val="window" lastClr="FFFFFF"/>
                </a:solidFill>
              </a:rPr>
              <a:t>Macroeconomic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modeling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results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D1C45554-B8FD-4A9D-A08A-834D13C552DE}"/>
              </a:ext>
            </a:extLst>
          </p:cNvPr>
          <p:cNvSpPr txBox="1">
            <a:spLocks/>
          </p:cNvSpPr>
          <p:nvPr/>
        </p:nvSpPr>
        <p:spPr>
          <a:xfrm>
            <a:off x="312377" y="1377002"/>
            <a:ext cx="8229600" cy="272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a-ET" sz="1800" u="sng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68691"/>
              </p:ext>
            </p:extLst>
          </p:nvPr>
        </p:nvGraphicFramePr>
        <p:xfrm>
          <a:off x="539552" y="1398418"/>
          <a:ext cx="6972460" cy="4514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14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700E758-048A-4D54-B00F-8E7AD31FC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F9118DA-CC33-476F-B24C-B1A06EC4817A}"/>
              </a:ext>
            </a:extLst>
          </p:cNvPr>
          <p:cNvSpPr/>
          <p:nvPr/>
        </p:nvSpPr>
        <p:spPr>
          <a:xfrm>
            <a:off x="539552" y="476672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l-SI" sz="2000" i="1" dirty="0" err="1">
                <a:solidFill>
                  <a:sysClr val="window" lastClr="FFFFFF"/>
                </a:solidFill>
              </a:rPr>
              <a:t>Modeling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results</a:t>
            </a:r>
            <a:r>
              <a:rPr lang="sl-SI" sz="2000" i="1" dirty="0">
                <a:solidFill>
                  <a:sysClr val="window" lastClr="FFFFFF"/>
                </a:solidFill>
              </a:rPr>
              <a:t> – Gross </a:t>
            </a:r>
            <a:r>
              <a:rPr lang="sl-SI" sz="2000" i="1" dirty="0" err="1">
                <a:solidFill>
                  <a:sysClr val="window" lastClr="FFFFFF"/>
                </a:solidFill>
              </a:rPr>
              <a:t>Value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r>
              <a:rPr lang="sl-SI" sz="2000" i="1" dirty="0" err="1">
                <a:solidFill>
                  <a:sysClr val="window" lastClr="FFFFFF"/>
                </a:solidFill>
              </a:rPr>
              <a:t>Added</a:t>
            </a:r>
            <a:r>
              <a:rPr lang="sl-SI" sz="2000" i="1" dirty="0">
                <a:solidFill>
                  <a:sysClr val="window" lastClr="FFFFFF"/>
                </a:solidFill>
              </a:rPr>
              <a:t> </a:t>
            </a:r>
            <a:endParaRPr lang="sr-Latn-RS" sz="2000" i="1" dirty="0">
              <a:solidFill>
                <a:sysClr val="window" lastClr="FFFFFF"/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D1C45554-B8FD-4A9D-A08A-834D13C552DE}"/>
              </a:ext>
            </a:extLst>
          </p:cNvPr>
          <p:cNvSpPr txBox="1">
            <a:spLocks/>
          </p:cNvSpPr>
          <p:nvPr/>
        </p:nvSpPr>
        <p:spPr>
          <a:xfrm>
            <a:off x="312377" y="1377002"/>
            <a:ext cx="8229600" cy="272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a-ET" sz="1800" u="sng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48169"/>
              </p:ext>
            </p:extLst>
          </p:nvPr>
        </p:nvGraphicFramePr>
        <p:xfrm>
          <a:off x="467544" y="1533409"/>
          <a:ext cx="7560840" cy="4199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445003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561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Calibri</vt:lpstr>
      <vt:lpstr>Segoe UI</vt:lpstr>
      <vt:lpstr>Times New Roman</vt:lpstr>
      <vt:lpstr>Larissa-Design</vt:lpstr>
      <vt:lpstr> Klimatska strategija sa akcionim planom, sa osvrtom na buduća očekivanja vezano za sektor industrije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Matej Gasperic</cp:lastModifiedBy>
  <cp:revision>151</cp:revision>
  <cp:lastPrinted>2018-03-20T08:12:43Z</cp:lastPrinted>
  <dcterms:created xsi:type="dcterms:W3CDTF">2016-06-30T12:34:53Z</dcterms:created>
  <dcterms:modified xsi:type="dcterms:W3CDTF">2018-11-06T08:17:15Z</dcterms:modified>
</cp:coreProperties>
</file>